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48" r:id="rId4"/>
  </p:sldMasterIdLst>
  <p:notesMasterIdLst>
    <p:notesMasterId r:id="rId35"/>
  </p:notesMasterIdLst>
  <p:handoutMasterIdLst>
    <p:handoutMasterId r:id="rId36"/>
  </p:handoutMasterIdLst>
  <p:sldIdLst>
    <p:sldId id="528" r:id="rId5"/>
    <p:sldId id="481" r:id="rId6"/>
    <p:sldId id="482" r:id="rId7"/>
    <p:sldId id="483" r:id="rId8"/>
    <p:sldId id="484" r:id="rId9"/>
    <p:sldId id="485" r:id="rId10"/>
    <p:sldId id="486" r:id="rId11"/>
    <p:sldId id="487" r:id="rId12"/>
    <p:sldId id="526" r:id="rId13"/>
    <p:sldId id="488" r:id="rId14"/>
    <p:sldId id="517" r:id="rId15"/>
    <p:sldId id="489" r:id="rId16"/>
    <p:sldId id="490" r:id="rId17"/>
    <p:sldId id="491" r:id="rId18"/>
    <p:sldId id="492" r:id="rId19"/>
    <p:sldId id="493" r:id="rId20"/>
    <p:sldId id="520" r:id="rId21"/>
    <p:sldId id="494" r:id="rId22"/>
    <p:sldId id="495" r:id="rId23"/>
    <p:sldId id="529" r:id="rId24"/>
    <p:sldId id="514" r:id="rId25"/>
    <p:sldId id="521" r:id="rId26"/>
    <p:sldId id="522" r:id="rId27"/>
    <p:sldId id="523" r:id="rId28"/>
    <p:sldId id="524" r:id="rId29"/>
    <p:sldId id="525" r:id="rId30"/>
    <p:sldId id="527" r:id="rId31"/>
    <p:sldId id="497" r:id="rId32"/>
    <p:sldId id="471" r:id="rId33"/>
    <p:sldId id="424" r:id="rId34"/>
  </p:sldIdLst>
  <p:sldSz cx="9144000" cy="6858000" type="screen4x3"/>
  <p:notesSz cx="7099300" cy="10234613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68140" autoAdjust="0"/>
  </p:normalViewPr>
  <p:slideViewPr>
    <p:cSldViewPr>
      <p:cViewPr varScale="1">
        <p:scale>
          <a:sx n="88" d="100"/>
          <a:sy n="88" d="100"/>
        </p:scale>
        <p:origin x="133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93763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10" d="100"/>
        <a:sy n="110" d="100"/>
      </p:scale>
      <p:origin x="0" y="-59232"/>
    </p:cViewPr>
  </p:sorterViewPr>
  <p:notesViewPr>
    <p:cSldViewPr>
      <p:cViewPr varScale="1">
        <p:scale>
          <a:sx n="60" d="100"/>
          <a:sy n="60" d="100"/>
        </p:scale>
        <p:origin x="321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5CE535-5A3D-44CA-B787-0BF8903C6B2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29990F52-14BF-48B2-894D-AA96F890CACB}">
      <dgm:prSet custT="1"/>
      <dgm:spPr/>
      <dgm:t>
        <a:bodyPr/>
        <a:lstStyle/>
        <a:p>
          <a:pPr algn="ctr"/>
          <a:r>
            <a:rPr lang="sr-Latn-RS" sz="3600" dirty="0">
              <a:latin typeface="+mj-lt"/>
            </a:rPr>
            <a:t>PLATFORMA ZA ODGOVORNO UPRAVLJANJE JAVNIM FINANSIJAMA</a:t>
          </a:r>
        </a:p>
        <a:p>
          <a:pPr algn="ctr"/>
          <a:endParaRPr lang="sr-Latn-RS" sz="3600" dirty="0">
            <a:latin typeface="+mj-lt"/>
          </a:endParaRPr>
        </a:p>
        <a:p>
          <a:pPr algn="ctr"/>
          <a:r>
            <a:rPr lang="sr-Latn-RS" sz="3600" dirty="0">
              <a:latin typeface="+mj-lt"/>
            </a:rPr>
            <a:t>Upravljanje projektnim ciklusom za organizacije civilnog društva </a:t>
          </a:r>
        </a:p>
      </dgm:t>
    </dgm:pt>
    <dgm:pt modelId="{407A9729-7804-4814-8633-678FC148F183}" type="sibTrans" cxnId="{A64BE924-5DFE-40C4-8072-E43CBD85BA92}">
      <dgm:prSet/>
      <dgm:spPr/>
      <dgm:t>
        <a:bodyPr/>
        <a:lstStyle/>
        <a:p>
          <a:endParaRPr lang="sr-Latn-RS"/>
        </a:p>
      </dgm:t>
    </dgm:pt>
    <dgm:pt modelId="{0CB1D524-A086-42D2-8107-6C5CF64FFEEF}" type="parTrans" cxnId="{A64BE924-5DFE-40C4-8072-E43CBD85BA92}">
      <dgm:prSet/>
      <dgm:spPr/>
      <dgm:t>
        <a:bodyPr/>
        <a:lstStyle/>
        <a:p>
          <a:endParaRPr lang="sr-Latn-RS"/>
        </a:p>
      </dgm:t>
    </dgm:pt>
    <dgm:pt modelId="{B6610580-35A1-4F5E-91A7-FF2022BBE78D}" type="pres">
      <dgm:prSet presAssocID="{225CE535-5A3D-44CA-B787-0BF8903C6B2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0AE5C32-CFD8-4759-A42E-15B7EDF89EAA}" type="pres">
      <dgm:prSet presAssocID="{29990F52-14BF-48B2-894D-AA96F890CACB}" presName="parentText" presStyleLbl="node1" presStyleIdx="0" presStyleCnt="1" custLinFactNeighborX="-51" custLinFactNeighborY="-8206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64BE924-5DFE-40C4-8072-E43CBD85BA92}" srcId="{225CE535-5A3D-44CA-B787-0BF8903C6B22}" destId="{29990F52-14BF-48B2-894D-AA96F890CACB}" srcOrd="0" destOrd="0" parTransId="{0CB1D524-A086-42D2-8107-6C5CF64FFEEF}" sibTransId="{407A9729-7804-4814-8633-678FC148F183}"/>
    <dgm:cxn modelId="{ABE7C09C-67BD-46CA-81A1-1F02B7E2A2F1}" type="presOf" srcId="{29990F52-14BF-48B2-894D-AA96F890CACB}" destId="{20AE5C32-CFD8-4759-A42E-15B7EDF89EAA}" srcOrd="0" destOrd="0" presId="urn:microsoft.com/office/officeart/2005/8/layout/vList2"/>
    <dgm:cxn modelId="{CB9212EB-3505-407C-B92A-63ECCCBBFD00}" type="presOf" srcId="{225CE535-5A3D-44CA-B787-0BF8903C6B22}" destId="{B6610580-35A1-4F5E-91A7-FF2022BBE78D}" srcOrd="0" destOrd="0" presId="urn:microsoft.com/office/officeart/2005/8/layout/vList2"/>
    <dgm:cxn modelId="{876CC0DB-C702-4357-A2FC-EB819078BEDB}" type="presParOf" srcId="{B6610580-35A1-4F5E-91A7-FF2022BBE78D}" destId="{20AE5C32-CFD8-4759-A42E-15B7EDF89EAA}" srcOrd="0" destOrd="0" presId="urn:microsoft.com/office/officeart/2005/8/layout/vList2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5CE535-5A3D-44CA-B787-0BF8903C6B2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218FA822-34D3-4DA7-80E7-F8ABF6384220}">
      <dgm:prSet custT="1"/>
      <dgm:spPr>
        <a:noFill/>
      </dgm:spPr>
      <dgm:t>
        <a:bodyPr/>
        <a:lstStyle/>
        <a:p>
          <a:pPr algn="ctr" rtl="0"/>
          <a:r>
            <a:rPr lang="sr-Latn-RS" sz="3600" b="1" dirty="0"/>
            <a:t>Budžet projekta</a:t>
          </a:r>
          <a:endParaRPr lang="bs-Latn-BA" sz="3600" dirty="0">
            <a:solidFill>
              <a:schemeClr val="bg1"/>
            </a:solidFill>
          </a:endParaRPr>
        </a:p>
      </dgm:t>
    </dgm:pt>
    <dgm:pt modelId="{B54E6765-D61A-410D-8BB4-D2225B20AB1F}" type="parTrans" cxnId="{FC2F936F-4CE8-4A6B-909A-E23F0CC2DEE5}">
      <dgm:prSet/>
      <dgm:spPr/>
      <dgm:t>
        <a:bodyPr/>
        <a:lstStyle/>
        <a:p>
          <a:endParaRPr lang="bs-Latn-BA"/>
        </a:p>
      </dgm:t>
    </dgm:pt>
    <dgm:pt modelId="{2F592870-A037-42DB-B8B0-9EF94BC28A01}" type="sibTrans" cxnId="{FC2F936F-4CE8-4A6B-909A-E23F0CC2DEE5}">
      <dgm:prSet/>
      <dgm:spPr/>
      <dgm:t>
        <a:bodyPr/>
        <a:lstStyle/>
        <a:p>
          <a:endParaRPr lang="bs-Latn-BA"/>
        </a:p>
      </dgm:t>
    </dgm:pt>
    <dgm:pt modelId="{B6610580-35A1-4F5E-91A7-FF2022BBE78D}" type="pres">
      <dgm:prSet presAssocID="{225CE535-5A3D-44CA-B787-0BF8903C6B2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C760F44-FA91-4C40-AC41-51718F045BBC}" type="pres">
      <dgm:prSet presAssocID="{218FA822-34D3-4DA7-80E7-F8ABF6384220}" presName="parentText" presStyleLbl="node1" presStyleIdx="0" presStyleCnt="1" custLinFactNeighborY="-4667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301AE9-E342-42F7-BD33-DA65F4A979BD}" type="presOf" srcId="{218FA822-34D3-4DA7-80E7-F8ABF6384220}" destId="{5C760F44-FA91-4C40-AC41-51718F045BBC}" srcOrd="0" destOrd="0" presId="urn:microsoft.com/office/officeart/2005/8/layout/vList2"/>
    <dgm:cxn modelId="{FC2F936F-4CE8-4A6B-909A-E23F0CC2DEE5}" srcId="{225CE535-5A3D-44CA-B787-0BF8903C6B22}" destId="{218FA822-34D3-4DA7-80E7-F8ABF6384220}" srcOrd="0" destOrd="0" parTransId="{B54E6765-D61A-410D-8BB4-D2225B20AB1F}" sibTransId="{2F592870-A037-42DB-B8B0-9EF94BC28A01}"/>
    <dgm:cxn modelId="{CB9212EB-3505-407C-B92A-63ECCCBBFD00}" type="presOf" srcId="{225CE535-5A3D-44CA-B787-0BF8903C6B22}" destId="{B6610580-35A1-4F5E-91A7-FF2022BBE78D}" srcOrd="0" destOrd="0" presId="urn:microsoft.com/office/officeart/2005/8/layout/vList2"/>
    <dgm:cxn modelId="{E1B2512E-DF43-4E99-A97F-3BC73B966140}" type="presParOf" srcId="{B6610580-35A1-4F5E-91A7-FF2022BBE78D}" destId="{5C760F44-FA91-4C40-AC41-51718F045BB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AE5C32-CFD8-4759-A42E-15B7EDF89EAA}">
      <dsp:nvSpPr>
        <dsp:cNvPr id="0" name=""/>
        <dsp:cNvSpPr/>
      </dsp:nvSpPr>
      <dsp:spPr>
        <a:xfrm>
          <a:off x="0" y="0"/>
          <a:ext cx="7772400" cy="4106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3600" kern="1200" dirty="0">
              <a:latin typeface="+mj-lt"/>
            </a:rPr>
            <a:t>PLATFORMA ZA ODGOVORNO UPRAVLJANJE JAVNIM FINANSIJAMA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r-Latn-RS" sz="3600" kern="1200" dirty="0">
            <a:latin typeface="+mj-lt"/>
          </a:endParaRP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3600" kern="1200" dirty="0">
              <a:latin typeface="+mj-lt"/>
            </a:rPr>
            <a:t>Upravljanje projektnim ciklusom za organizacije civilnog društva </a:t>
          </a:r>
        </a:p>
      </dsp:txBody>
      <dsp:txXfrm>
        <a:off x="200473" y="200473"/>
        <a:ext cx="7371454" cy="37057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760F44-FA91-4C40-AC41-51718F045BBC}">
      <dsp:nvSpPr>
        <dsp:cNvPr id="0" name=""/>
        <dsp:cNvSpPr/>
      </dsp:nvSpPr>
      <dsp:spPr>
        <a:xfrm>
          <a:off x="0" y="0"/>
          <a:ext cx="7772400" cy="1216800"/>
        </a:xfrm>
        <a:prstGeom prst="roundRect">
          <a:avLst/>
        </a:prstGeom>
        <a:noFill/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3600" b="1" kern="1200" dirty="0"/>
            <a:t>Budžet projekta</a:t>
          </a:r>
          <a:endParaRPr lang="bs-Latn-BA" sz="3600" kern="1200" dirty="0">
            <a:solidFill>
              <a:schemeClr val="bg1"/>
            </a:solidFill>
          </a:endParaRPr>
        </a:p>
      </dsp:txBody>
      <dsp:txXfrm>
        <a:off x="59399" y="59399"/>
        <a:ext cx="7653602" cy="1098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pPr lvl="0"/>
            <a:r>
              <a:rPr lang="bs-Latn-BA" dirty="0"/>
              <a:t>Upravljanje projektnim ciklusom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27B78AD-124B-4665-B7DC-CE4D4E034D36}" type="datetimeFigureOut">
              <a:rPr lang="bs-Latn-BA" smtClean="0"/>
              <a:t>1.4.2020.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bs-Latn-B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0B838959-0F67-4811-B840-4FDEB5826D71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9573809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CEA2DC5-E577-4EFA-AF1A-90DC8EC90D0F}" type="datetimeFigureOut">
              <a:rPr lang="bs-Latn-BA" smtClean="0"/>
              <a:t>1.4.2020.</a:t>
            </a:fld>
            <a:endParaRPr lang="bs-Latn-B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bs-Latn-B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048B6C63-E38E-4739-A080-4EF0C52FBB6F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7057321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B6C63-E38E-4739-A080-4EF0C52FBB6F}" type="slidenum">
              <a:rPr lang="bs-Latn-BA" smtClean="0">
                <a:solidFill>
                  <a:prstClr val="black"/>
                </a:solidFill>
              </a:rPr>
              <a:pPr/>
              <a:t>1</a:t>
            </a:fld>
            <a:endParaRPr lang="bs-Latn-B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977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B6C63-E38E-4739-A080-4EF0C52FBB6F}" type="slidenum">
              <a:rPr lang="bs-Latn-BA" smtClean="0">
                <a:solidFill>
                  <a:prstClr val="black"/>
                </a:solidFill>
              </a:rPr>
              <a:pPr/>
              <a:t>2</a:t>
            </a:fld>
            <a:endParaRPr lang="bs-Latn-B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072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B6C63-E38E-4739-A080-4EF0C52FBB6F}" type="slidenum">
              <a:rPr lang="bs-Latn-BA" smtClean="0"/>
              <a:t>8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087969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B6C63-E38E-4739-A080-4EF0C52FBB6F}" type="slidenum">
              <a:rPr lang="bs-Latn-BA" smtClean="0"/>
              <a:t>12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887630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B6C63-E38E-4739-A080-4EF0C52FBB6F}" type="slidenum">
              <a:rPr lang="bs-Latn-BA" smtClean="0">
                <a:solidFill>
                  <a:prstClr val="black"/>
                </a:solidFill>
              </a:rPr>
              <a:pPr/>
              <a:t>18</a:t>
            </a:fld>
            <a:endParaRPr lang="bs-Latn-B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5711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B6C63-E38E-4739-A080-4EF0C52FBB6F}" type="slidenum">
              <a:rPr lang="bs-Latn-BA" smtClean="0"/>
              <a:t>19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927259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B6C63-E38E-4739-A080-4EF0C52FBB6F}" type="slidenum">
              <a:rPr lang="bs-Latn-BA" smtClean="0"/>
              <a:t>24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3104894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B6C63-E38E-4739-A080-4EF0C52FBB6F}" type="slidenum">
              <a:rPr lang="bs-Latn-BA" smtClean="0">
                <a:solidFill>
                  <a:prstClr val="black"/>
                </a:solidFill>
              </a:rPr>
              <a:pPr/>
              <a:t>30</a:t>
            </a:fld>
            <a:endParaRPr lang="bs-Latn-B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986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AE41-2C57-4989-A3AC-41501196A397}" type="datetime1">
              <a:rPr lang="bs-Latn-BA" smtClean="0"/>
              <a:t>1.4.2020.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Regionalni program lokalne demokratije na Zapadnom Balkanu finansira Europska unija a provodi UNDP</a:t>
            </a:r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8FE7E-CD95-4287-B065-3E2ED1C3B515}" type="datetime1">
              <a:rPr lang="bs-Latn-BA" smtClean="0"/>
              <a:t>1.4.2020.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Regionalni program lokalne demokratije na Zapadnom Balkanu finansira Europska unija a provodi UNDP</a:t>
            </a:r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AEE83-406C-4E94-8A5C-17B5F1FD3A4E}" type="datetime1">
              <a:rPr lang="bs-Latn-BA" smtClean="0"/>
              <a:t>1.4.2020.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Regionalni program lokalne demokratije na Zapadnom Balkanu finansira Europska unija a provodi UNDP</a:t>
            </a:r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‹#›</a:t>
            </a:fld>
            <a:endParaRPr lang="bs-Latn-BA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D7F72-37A7-464F-9294-36D9DBA9D7BB}" type="datetime1">
              <a:rPr lang="bs-Latn-BA" smtClean="0"/>
              <a:t>1.4.2020.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Regionalni program lokalne demokratije na Zapadnom Balkanu finansira Europska unija a provodi UNDP</a:t>
            </a:r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2C3B1-8011-46C2-A622-44957B61C96B}" type="datetime1">
              <a:rPr lang="bs-Latn-BA" smtClean="0"/>
              <a:t>1.4.2020.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Regionalni program lokalne demokratije na Zapadnom Balkanu finansira Europska unija a provodi UNDP</a:t>
            </a:r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E7950-072A-4748-AF76-42A6EA1DAEEA}" type="datetime1">
              <a:rPr lang="bs-Latn-BA" smtClean="0"/>
              <a:t>1.4.2020.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Regionalni program lokalne demokratije na Zapadnom Balkanu finansira Europska unija a provodi UNDP</a:t>
            </a:r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85428-1FC9-4C64-8BED-EC2156AA28AF}" type="datetime1">
              <a:rPr lang="bs-Latn-BA" smtClean="0"/>
              <a:t>1.4.2020.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Regionalni program lokalne demokratije na Zapadnom Balkanu finansira Europska unija a provodi UNDP</a:t>
            </a:r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B3C18-901A-460A-BEBB-3AC710CB047A}" type="datetime1">
              <a:rPr lang="bs-Latn-BA" smtClean="0"/>
              <a:t>1.4.2020.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Regionalni program lokalne demokratije na Zapadnom Balkanu finansira Europska unija a provodi UNDP</a:t>
            </a:r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DD4C9-AC84-406F-845F-9AFBFC2D7E52}" type="datetime1">
              <a:rPr lang="bs-Latn-BA" smtClean="0"/>
              <a:t>1.4.2020.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Regionalni program lokalne demokratije na Zapadnom Balkanu finansira Europska unija a provodi UNDP</a:t>
            </a:r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9F2DF-76CE-4EC9-93A5-D53220A6A579}" type="datetime1">
              <a:rPr lang="bs-Latn-BA" smtClean="0"/>
              <a:t>1.4.2020.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Regionalni program lokalne demokratije na Zapadnom Balkanu finansira Europska unija a provodi UNDP</a:t>
            </a:r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129E9-1F39-4291-9A3D-86AEB2A7D02E}" type="datetime1">
              <a:rPr lang="bs-Latn-BA" smtClean="0"/>
              <a:t>1.4.2020.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Regionalni program lokalne demokratije na Zapadnom Balkanu finansira Europska unija a provodi UNDP</a:t>
            </a:r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54DB515-BA76-462F-8472-9D3557755EB8}" type="datetime1">
              <a:rPr lang="bs-Latn-BA" smtClean="0"/>
              <a:t>1.4.2020.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r>
              <a:rPr lang="pl-PL"/>
              <a:t>Regionalni program lokalne demokratije na Zapadnom Balkanu finansira Europska unija a provodi UNDP</a:t>
            </a:r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B5EF50C-A8F3-443D-9F48-D244B5C0D2EA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anacolovic.finansije@gmail.co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207846582"/>
              </p:ext>
            </p:extLst>
          </p:nvPr>
        </p:nvGraphicFramePr>
        <p:xfrm>
          <a:off x="685800" y="1160747"/>
          <a:ext cx="7772400" cy="45365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E80C943A-64D8-404B-9CC6-44DDAEF7D9C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1B33980-F24E-401A-86A3-C96D57389EC9}"/>
              </a:ext>
            </a:extLst>
          </p:cNvPr>
          <p:cNvSpPr/>
          <p:nvPr/>
        </p:nvSpPr>
        <p:spPr>
          <a:xfrm>
            <a:off x="1255846" y="415955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D376E4A-AC2A-4CE3-8423-B9072CD3128B}"/>
              </a:ext>
            </a:extLst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53292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>
                <a:solidFill>
                  <a:srgbClr val="1F497D"/>
                </a:solidFill>
              </a:rPr>
              <a:pPr/>
              <a:t>10</a:t>
            </a:fld>
            <a:endParaRPr lang="bs-Latn-BA">
              <a:solidFill>
                <a:srgbClr val="1F497D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s-Latn-BA" sz="3600" dirty="0"/>
              <a:t>Format budžeta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4776471"/>
              </p:ext>
            </p:extLst>
          </p:nvPr>
        </p:nvGraphicFramePr>
        <p:xfrm>
          <a:off x="737581" y="2300744"/>
          <a:ext cx="7668838" cy="3949419"/>
        </p:xfrm>
        <a:graphic>
          <a:graphicData uri="http://schemas.openxmlformats.org/drawingml/2006/table">
            <a:tbl>
              <a:tblPr/>
              <a:tblGrid>
                <a:gridCol w="3507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32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75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75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75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75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113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6113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6113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6113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555612"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Broj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1" i="0" u="none" strike="noStrike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Kategorija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1" i="0" u="none" strike="noStrike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Jedinica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1" i="0" u="none" strike="noStrike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Broj jedinica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Jedinična cijena (</a:t>
                      </a:r>
                      <a:r>
                        <a:rPr lang="sr-Latn-R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U</a:t>
                      </a:r>
                      <a:r>
                        <a:rPr lang="en-GB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SD</a:t>
                      </a:r>
                      <a:r>
                        <a:rPr lang="bs-Latn-BA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)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Ukupno</a:t>
                      </a:r>
                      <a:br>
                        <a:rPr lang="bs-Latn-BA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</a:br>
                      <a:r>
                        <a:rPr lang="bs-Latn-BA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(</a:t>
                      </a:r>
                      <a:r>
                        <a:rPr lang="sr-Latn-R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U</a:t>
                      </a:r>
                      <a:r>
                        <a:rPr lang="en-GB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SD</a:t>
                      </a:r>
                      <a:r>
                        <a:rPr lang="bs-Latn-BA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)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Mesec 1</a:t>
                      </a:r>
                    </a:p>
                  </a:txBody>
                  <a:tcPr marL="8483" marR="8483" marT="84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Mesec 2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1" i="0" u="none" strike="noStrike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...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Mesec 12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03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bs-Latn-BA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034"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1" i="0" u="none" strike="noStrike">
                          <a:effectLst/>
                          <a:latin typeface="Myriad Pro"/>
                        </a:rPr>
                        <a:t>1.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bs-Latn-BA" sz="900" b="1" i="0" u="none" strike="noStrike">
                          <a:effectLst/>
                          <a:latin typeface="Myriad Pro"/>
                        </a:rPr>
                        <a:t>LJUDSKI RESURSI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1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bs-Latn-BA" sz="900" b="1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034"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1.1.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7034"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1.2.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7034"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1" i="0" u="none" strike="noStrike">
                          <a:effectLst/>
                          <a:latin typeface="Myriad Pro"/>
                        </a:rPr>
                        <a:t>2.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bs-Latn-BA" sz="900" b="1" i="0" u="none" strike="noStrike">
                          <a:effectLst/>
                          <a:latin typeface="Myriad Pro"/>
                        </a:rPr>
                        <a:t>PUTOVANJE/PREVOZ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1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bs-Latn-BA" sz="900" b="1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7034"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2.1.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7034"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1" i="0" u="none" strike="noStrike">
                          <a:effectLst/>
                          <a:latin typeface="Myriad Pro"/>
                        </a:rPr>
                        <a:t>3.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bs-Latn-BA" sz="900" b="1" i="0" u="none" strike="noStrike">
                          <a:effectLst/>
                          <a:latin typeface="Myriad Pro"/>
                        </a:rPr>
                        <a:t>KANCELARIJSKI TROŠKOVI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1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bs-Latn-BA" sz="900" b="1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7034"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3.1.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7034"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3.2.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7034"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3.3.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7034"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1" i="0" u="none" strike="noStrike">
                          <a:effectLst/>
                          <a:latin typeface="Myriad Pro"/>
                        </a:rPr>
                        <a:t>4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bs-Latn-BA" sz="900" b="1" i="0" u="none" strike="noStrike">
                          <a:effectLst/>
                          <a:latin typeface="Myriad Pro"/>
                        </a:rPr>
                        <a:t>PROJEKTNI TROŠKOVI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1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bs-Latn-BA" sz="900" b="1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7034"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4.1.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7034"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4.2.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7034"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1" i="0" u="none" strike="noStrike">
                          <a:effectLst/>
                          <a:latin typeface="Myriad Pro"/>
                        </a:rPr>
                        <a:t>5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bs-Latn-BA" sz="900" b="1" i="0" u="none" strike="noStrike">
                          <a:effectLst/>
                          <a:latin typeface="Myriad Pro"/>
                        </a:rPr>
                        <a:t>VIDLJIVOST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1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1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bs-Latn-BA" sz="900" b="1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7034"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5,1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6099"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5,3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6099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bs-Latn-BA" sz="900" b="0" i="0" u="none" strike="noStrike"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bs-Latn-BA" sz="9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8483" marR="8483" marT="84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6099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bs-Latn-BA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UKUPNO (</a:t>
                      </a:r>
                      <a:r>
                        <a:rPr lang="sr-Latn-R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U</a:t>
                      </a:r>
                      <a:r>
                        <a:rPr lang="en-GB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SD</a:t>
                      </a:r>
                      <a:r>
                        <a:rPr lang="bs-Latn-BA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)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bs-Latn-BA" sz="900" b="1" i="1" u="none" strike="noStrike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99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bs-Latn-BA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Myriad Pro"/>
                        </a:rPr>
                        <a:t> </a:t>
                      </a:r>
                    </a:p>
                  </a:txBody>
                  <a:tcPr marL="8483" marR="8483" marT="84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69F8577C-A353-4CA0-AAF3-16631208DB15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10195F-B45B-448A-96D2-97E5302779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C0C49C-5849-4AB7-A12C-56FD27DADB26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9836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CS" altLang="en-US" dirty="0">
                <a:latin typeface="Candara (Body)"/>
                <a:cs typeface="Times New Roman" panose="02020603050405020304" pitchFamily="18" charset="0"/>
              </a:rPr>
              <a:t>Prva kolona budžeta – </a:t>
            </a:r>
            <a:r>
              <a:rPr lang="sr-Latn-CS" altLang="en-US" b="1" dirty="0">
                <a:latin typeface="Candara (Body)"/>
                <a:cs typeface="Times New Roman" panose="02020603050405020304" pitchFamily="18" charset="0"/>
              </a:rPr>
              <a:t>kategorija ili opis troška</a:t>
            </a:r>
          </a:p>
          <a:p>
            <a:r>
              <a:rPr lang="sr-Latn-CS" altLang="en-US" dirty="0">
                <a:latin typeface="Candara (Body)"/>
                <a:cs typeface="Times New Roman" panose="02020603050405020304" pitchFamily="18" charset="0"/>
              </a:rPr>
              <a:t>Druga kolona – </a:t>
            </a:r>
            <a:r>
              <a:rPr lang="sr-Latn-CS" altLang="en-US" b="1" dirty="0">
                <a:latin typeface="Candara (Body)"/>
                <a:cs typeface="Times New Roman" panose="02020603050405020304" pitchFamily="18" charset="0"/>
              </a:rPr>
              <a:t>jedinica</a:t>
            </a:r>
            <a:r>
              <a:rPr lang="sr-Latn-CS" altLang="en-US" dirty="0">
                <a:latin typeface="Candara (Body)"/>
                <a:cs typeface="Times New Roman" panose="02020603050405020304" pitchFamily="18" charset="0"/>
              </a:rPr>
              <a:t> – merna</a:t>
            </a:r>
            <a:r>
              <a:rPr lang="sr-Latn-CS" altLang="en-US" b="1" dirty="0">
                <a:latin typeface="Candara (Body)"/>
                <a:cs typeface="Times New Roman" panose="02020603050405020304" pitchFamily="18" charset="0"/>
              </a:rPr>
              <a:t> </a:t>
            </a:r>
            <a:r>
              <a:rPr lang="sr-Latn-CS" altLang="en-US" dirty="0">
                <a:latin typeface="Candara (Body)"/>
                <a:cs typeface="Times New Roman" panose="02020603050405020304" pitchFamily="18" charset="0"/>
              </a:rPr>
              <a:t>jedinica</a:t>
            </a:r>
            <a:r>
              <a:rPr lang="sr-Latn-CS" altLang="en-US" b="1" dirty="0">
                <a:latin typeface="Candara (Body)"/>
                <a:cs typeface="Times New Roman" panose="02020603050405020304" pitchFamily="18" charset="0"/>
              </a:rPr>
              <a:t> </a:t>
            </a:r>
            <a:r>
              <a:rPr lang="sr-Latn-CS" altLang="en-US" dirty="0">
                <a:latin typeface="Candara (Body)"/>
                <a:cs typeface="Times New Roman" panose="02020603050405020304" pitchFamily="18" charset="0"/>
              </a:rPr>
              <a:t>za svaki pojedinačni trošak, postoje ustaljene merne jedinice za pojedine vrste troškova; </a:t>
            </a:r>
          </a:p>
          <a:p>
            <a:r>
              <a:rPr lang="sr-Latn-CS" altLang="en-US" dirty="0">
                <a:latin typeface="Candara (Body)"/>
                <a:cs typeface="Times New Roman" panose="02020603050405020304" pitchFamily="18" charset="0"/>
              </a:rPr>
              <a:t>Treća kolona  - </a:t>
            </a:r>
            <a:r>
              <a:rPr lang="sr-Latn-CS" altLang="en-US" b="1" dirty="0">
                <a:latin typeface="Candara (Body)"/>
                <a:cs typeface="Times New Roman" panose="02020603050405020304" pitchFamily="18" charset="0"/>
              </a:rPr>
              <a:t>broj jedinica</a:t>
            </a:r>
          </a:p>
          <a:p>
            <a:r>
              <a:rPr lang="sr-Latn-CS" altLang="en-US" dirty="0">
                <a:latin typeface="Candara (Body)"/>
                <a:cs typeface="Times New Roman" panose="02020603050405020304" pitchFamily="18" charset="0"/>
              </a:rPr>
              <a:t>Četvrta kolona – </a:t>
            </a:r>
            <a:r>
              <a:rPr lang="sr-Latn-CS" altLang="en-US" b="1" dirty="0">
                <a:latin typeface="Candara (Body)"/>
                <a:cs typeface="Times New Roman" panose="02020603050405020304" pitchFamily="18" charset="0"/>
              </a:rPr>
              <a:t>jedinična cena </a:t>
            </a:r>
          </a:p>
          <a:p>
            <a:r>
              <a:rPr lang="sr-Latn-CS" altLang="en-US" dirty="0">
                <a:latin typeface="Candara (Body)"/>
                <a:cs typeface="Times New Roman" panose="02020603050405020304" pitchFamily="18" charset="0"/>
              </a:rPr>
              <a:t>Peta kolona  - </a:t>
            </a:r>
            <a:r>
              <a:rPr lang="sr-Latn-CS" altLang="en-US" b="1" dirty="0">
                <a:latin typeface="Candara (Body)"/>
                <a:cs typeface="Times New Roman" panose="02020603050405020304" pitchFamily="18" charset="0"/>
              </a:rPr>
              <a:t>total za pojedinačni trošak </a:t>
            </a:r>
            <a:r>
              <a:rPr lang="sr-Latn-CS" altLang="en-US" dirty="0">
                <a:latin typeface="Candara (Body)"/>
                <a:cs typeface="Times New Roman" panose="02020603050405020304" pitchFamily="18" charset="0"/>
              </a:rPr>
              <a:t>– proizvod treće i četvrte kolone</a:t>
            </a:r>
          </a:p>
          <a:p>
            <a:r>
              <a:rPr lang="sr-Latn-CS" altLang="en-US" b="1" i="1" u="sng" dirty="0">
                <a:latin typeface="Candara (Body)"/>
                <a:cs typeface="Times New Roman" panose="02020603050405020304" pitchFamily="18" charset="0"/>
              </a:rPr>
              <a:t>Mesec 1+....+Mesec 9 = peta kolona</a:t>
            </a:r>
          </a:p>
          <a:p>
            <a:pPr>
              <a:lnSpc>
                <a:spcPct val="80000"/>
              </a:lnSpc>
              <a:buNone/>
            </a:pPr>
            <a:r>
              <a:rPr lang="sr-Latn-CS" altLang="en-US" dirty="0">
                <a:latin typeface="Candara (Body)"/>
                <a:cs typeface="Times New Roman" panose="02020603050405020304" pitchFamily="18" charset="0"/>
              </a:rPr>
              <a:t> 	</a:t>
            </a:r>
          </a:p>
          <a:p>
            <a:pPr>
              <a:lnSpc>
                <a:spcPct val="80000"/>
              </a:lnSpc>
              <a:buNone/>
            </a:pPr>
            <a:endParaRPr lang="sr-Latn-C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11</a:t>
            </a:fld>
            <a:endParaRPr lang="bs-Latn-BA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sz="3600" dirty="0">
                <a:solidFill>
                  <a:schemeClr val="bg1"/>
                </a:solidFill>
                <a:cs typeface="Times New Roman" pitchFamily="18" charset="0"/>
              </a:rPr>
              <a:t> Način predstavljanja </a:t>
            </a:r>
            <a:br>
              <a:rPr lang="sr-Latn-CS" sz="3600" dirty="0">
                <a:solidFill>
                  <a:schemeClr val="bg1"/>
                </a:solidFill>
                <a:cs typeface="Times New Roman" pitchFamily="18" charset="0"/>
              </a:rPr>
            </a:br>
            <a:r>
              <a:rPr lang="sr-Latn-CS" sz="3600" dirty="0">
                <a:solidFill>
                  <a:schemeClr val="bg1"/>
                </a:solidFill>
                <a:cs typeface="Times New Roman" pitchFamily="18" charset="0"/>
              </a:rPr>
              <a:t>troškova u budžetu</a:t>
            </a:r>
            <a:endParaRPr lang="sr-Latn-CS" sz="36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819990-5551-468B-AEFC-DB4FAA64D7FB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2E95C0-530D-4DC8-AF12-AFFF39ADED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63B424F-D77B-4556-A7FC-336E84004AEE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</p:spTree>
    <p:extLst>
      <p:ext uri="{BB962C8B-B14F-4D97-AF65-F5344CB8AC3E}">
        <p14:creationId xmlns:p14="http://schemas.microsoft.com/office/powerpoint/2010/main" val="7137980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636912"/>
            <a:ext cx="7408333" cy="3450696"/>
          </a:xfrm>
        </p:spPr>
        <p:txBody>
          <a:bodyPr>
            <a:normAutofit fontScale="92500"/>
          </a:bodyPr>
          <a:lstStyle/>
          <a:p>
            <a:r>
              <a:rPr lang="bs-Latn-BA" dirty="0"/>
              <a:t>Plate osoblja angažovanog na projektu (koordinatora, pomoćnika, stručnog saradnika i sl....) </a:t>
            </a:r>
          </a:p>
          <a:p>
            <a:r>
              <a:rPr lang="bs-Latn-BA" dirty="0"/>
              <a:t>Dnevnice</a:t>
            </a:r>
          </a:p>
          <a:p>
            <a:r>
              <a:rPr lang="bs-Latn-BA" dirty="0"/>
              <a:t>Bruto iznosi sa pripadajućim porezima i doprinosima</a:t>
            </a:r>
          </a:p>
          <a:p>
            <a:r>
              <a:rPr lang="bs-Latn-BA" dirty="0"/>
              <a:t>Troškovi se mogu obračunavati po osnovu radnih dana koji će biti utrošeni za rad na projektu ili na bazi mesečne plate</a:t>
            </a:r>
          </a:p>
          <a:p>
            <a:r>
              <a:rPr lang="bs-Latn-BA" dirty="0"/>
              <a:t>Ljudski resursi, troškovi putovanja i prevoza i kancelarijski troškovi ne smeju preći 30% ukupnog budžeta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bs-Latn-B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bs-Latn-BA" sz="3600" dirty="0">
                <a:solidFill>
                  <a:schemeClr val="bg1"/>
                </a:solidFill>
              </a:rPr>
              <a:t>Ljudski resursi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E6CCB2-4309-4DA0-808D-428AE0871A9F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248C3F-2796-45D9-933F-68A9E9ABDB2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D42B48-018B-4915-B916-12C2BD01A6E3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68548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s-Latn-BA" dirty="0"/>
              <a:t>Transportni troškovi vezani direktno za </a:t>
            </a:r>
            <a:r>
              <a:rPr lang="en-GB" dirty="0" err="1"/>
              <a:t>realizaciju</a:t>
            </a:r>
            <a:r>
              <a:rPr lang="bs-Latn-BA" dirty="0"/>
              <a:t> projekta </a:t>
            </a:r>
            <a:r>
              <a:rPr lang="en-SI" dirty="0"/>
              <a:t>–</a:t>
            </a:r>
            <a:r>
              <a:rPr lang="bs-Latn-BA" dirty="0"/>
              <a:t> isključivo za članove projektnog tima</a:t>
            </a:r>
          </a:p>
          <a:p>
            <a:r>
              <a:rPr lang="bs-Latn-BA" dirty="0">
                <a:solidFill>
                  <a:schemeClr val="accent1">
                    <a:lumMod val="50000"/>
                  </a:schemeClr>
                </a:solidFill>
              </a:rPr>
              <a:t>Obračun se planira po osnovu pretpostavljenih kilometara 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</a:rPr>
              <a:t>korišćenjem sledeće formule: (cena litre goriva x 0.20 ) x </a:t>
            </a:r>
            <a:r>
              <a:rPr lang="en-SI" dirty="0">
                <a:solidFill>
                  <a:schemeClr val="accent1">
                    <a:lumMod val="50000"/>
                  </a:schemeClr>
                </a:solidFill>
              </a:rPr>
              <a:t>planirani</a:t>
            </a:r>
            <a:r>
              <a:rPr lang="sr-Latn-RS" dirty="0">
                <a:solidFill>
                  <a:schemeClr val="accent1">
                    <a:lumMod val="50000"/>
                  </a:schemeClr>
                </a:solidFill>
              </a:rPr>
              <a:t> kilometri</a:t>
            </a:r>
            <a:endParaRPr lang="bs-Latn-BA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bs-Latn-BA" dirty="0"/>
              <a:t>Pravdanje na osnovu putnih naloga i računa</a:t>
            </a:r>
          </a:p>
          <a:p>
            <a:r>
              <a:rPr lang="bs-Latn-BA" dirty="0"/>
              <a:t>Troškovi amortizacije su uključeni u obračun</a:t>
            </a:r>
          </a:p>
          <a:p>
            <a:r>
              <a:rPr lang="bs-Latn-BA" dirty="0"/>
              <a:t>Putovanje se precizira lokacijama i udaljenošću</a:t>
            </a:r>
          </a:p>
          <a:p>
            <a:endParaRPr lang="bs-Latn-B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bs-Latn-B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bs-Latn-BA" sz="3600" dirty="0">
                <a:solidFill>
                  <a:schemeClr val="bg1"/>
                </a:solidFill>
              </a:rPr>
              <a:t>Troškovi putovanja i </a:t>
            </a:r>
            <a:br>
              <a:rPr lang="bs-Latn-BA" sz="3600" dirty="0">
                <a:solidFill>
                  <a:schemeClr val="bg1"/>
                </a:solidFill>
              </a:rPr>
            </a:br>
            <a:r>
              <a:rPr lang="bs-Latn-BA" sz="3600" dirty="0">
                <a:solidFill>
                  <a:schemeClr val="bg1"/>
                </a:solidFill>
              </a:rPr>
              <a:t>prevoza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4AE67C-3364-4A12-BD92-C6571BD01990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3DF3E11-D725-4D68-91BF-C8E8262500E7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B86968-2D30-40F5-8FF1-E78B0579D7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707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4248472"/>
          </a:xfrm>
        </p:spPr>
        <p:txBody>
          <a:bodyPr>
            <a:normAutofit fontScale="92500"/>
          </a:bodyPr>
          <a:lstStyle/>
          <a:p>
            <a:r>
              <a:rPr lang="en-GB" dirty="0" err="1"/>
              <a:t>Kancelarijski</a:t>
            </a:r>
            <a:r>
              <a:rPr lang="bs-Latn-BA" dirty="0"/>
              <a:t> materijal</a:t>
            </a:r>
          </a:p>
          <a:p>
            <a:r>
              <a:rPr lang="bs-Latn-BA" dirty="0"/>
              <a:t>Održavanje </a:t>
            </a:r>
            <a:r>
              <a:rPr lang="en-GB" dirty="0" err="1"/>
              <a:t>kancelarijske</a:t>
            </a:r>
            <a:r>
              <a:rPr lang="bs-Latn-BA" dirty="0"/>
              <a:t> opreme</a:t>
            </a:r>
          </a:p>
          <a:p>
            <a:r>
              <a:rPr lang="bs-Latn-BA" dirty="0"/>
              <a:t>Telefon/Internet i ostali režijski troškovi, zakup prostora</a:t>
            </a:r>
          </a:p>
          <a:p>
            <a:r>
              <a:rPr lang="bs-Latn-BA" dirty="0"/>
              <a:t>Pomoćno osoblje</a:t>
            </a:r>
          </a:p>
          <a:p>
            <a:r>
              <a:rPr lang="bs-Latn-BA" dirty="0"/>
              <a:t>Bankovne provizije</a:t>
            </a:r>
          </a:p>
          <a:p>
            <a:endParaRPr lang="en-GB" dirty="0"/>
          </a:p>
          <a:p>
            <a:endParaRPr lang="bs-Latn-BA" dirty="0"/>
          </a:p>
          <a:p>
            <a:pPr marL="0" indent="0">
              <a:buNone/>
            </a:pPr>
            <a:r>
              <a:rPr lang="bs-Latn-BA" dirty="0"/>
              <a:t>Obično se definiše kao procentualni iznos ukupnog budžeta koji je namenjen za funkcionisanje projektn</a:t>
            </a:r>
            <a:r>
              <a:rPr lang="en-GB" dirty="0"/>
              <a:t>e</a:t>
            </a:r>
            <a:r>
              <a:rPr lang="bs-Latn-BA" dirty="0"/>
              <a:t> </a:t>
            </a:r>
            <a:r>
              <a:rPr lang="en-GB" dirty="0" err="1"/>
              <a:t>kancelarije</a:t>
            </a:r>
            <a:r>
              <a:rPr lang="bs-Latn-BA" dirty="0"/>
              <a:t>.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*** SRAZMERNO, BITI REALAN!!!</a:t>
            </a:r>
            <a:endParaRPr lang="bs-Latn-BA" dirty="0"/>
          </a:p>
          <a:p>
            <a:pPr marL="0" indent="0">
              <a:buNone/>
            </a:pPr>
            <a:endParaRPr lang="bs-Latn-B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bs-Latn-B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853" y="290622"/>
            <a:ext cx="8229600" cy="1252728"/>
          </a:xfrm>
          <a:noFill/>
        </p:spPr>
        <p:txBody>
          <a:bodyPr vert="horz" lIns="91440" tIns="45720" rIns="91440" bIns="45720" rtlCol="0" anchor="ctr">
            <a:noAutofit/>
          </a:bodyPr>
          <a:lstStyle/>
          <a:p>
            <a:pPr lvl="1" algn="ctr"/>
            <a:r>
              <a:rPr lang="bs-Latn-BA" sz="36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Kancelarijski troškovi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4D1854-A6F1-4F4B-8A2A-8F89F21193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A96CC95-F530-4897-A4AE-639FC7ACF70F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7B8464-1B8B-43E2-9951-848BFBADE591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17261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hr-BA" sz="3200" dirty="0"/>
              <a:t>Troškovi </a:t>
            </a:r>
            <a:r>
              <a:rPr lang="en-GB" sz="3200" dirty="0" err="1"/>
              <a:t>su</a:t>
            </a:r>
            <a:r>
              <a:rPr lang="en-GB" sz="3200" dirty="0"/>
              <a:t> </a:t>
            </a:r>
            <a:r>
              <a:rPr lang="hr-BA" sz="3200" dirty="0"/>
              <a:t>direktn</a:t>
            </a:r>
            <a:r>
              <a:rPr lang="en-GB" sz="3200" dirty="0"/>
              <a:t>o </a:t>
            </a:r>
            <a:r>
              <a:rPr lang="hr-BA" sz="3200" dirty="0"/>
              <a:t>vezani za  </a:t>
            </a:r>
            <a:r>
              <a:rPr lang="en-GB" sz="3200" dirty="0" err="1"/>
              <a:t>konkretne</a:t>
            </a:r>
            <a:r>
              <a:rPr lang="en-GB" sz="3200" dirty="0"/>
              <a:t> </a:t>
            </a:r>
            <a:r>
              <a:rPr lang="hr-BA" sz="3200" dirty="0"/>
              <a:t>projektn</a:t>
            </a:r>
            <a:r>
              <a:rPr lang="en-GB" sz="3200" dirty="0"/>
              <a:t>e</a:t>
            </a:r>
            <a:r>
              <a:rPr lang="hr-BA" sz="3200" dirty="0"/>
              <a:t> aktivnosti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hr-BA" sz="3200" dirty="0"/>
              <a:t>Troškovi su direktno povezani sa opisanim aktivnostima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hr-BA" sz="3200" dirty="0"/>
              <a:t>Trošak prikazan u budžetu koji nije povezan sa aktivnostima, smanjuje mogućnost odobravanja projekta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hr-BA" sz="3200" dirty="0"/>
              <a:t>Savet: u opisu aktivnosti u projektnoj aplikaciji </a:t>
            </a:r>
            <a:r>
              <a:rPr lang="en-GB" sz="3200" dirty="0" err="1"/>
              <a:t>pozovite</a:t>
            </a:r>
            <a:r>
              <a:rPr lang="hr-BA" sz="3200" dirty="0"/>
              <a:t> se na budžetsku stavku  </a:t>
            </a:r>
            <a:r>
              <a:rPr lang="en-GB" sz="3200" dirty="0" err="1"/>
              <a:t>i</a:t>
            </a:r>
            <a:r>
              <a:rPr lang="en-GB" sz="3200" dirty="0"/>
              <a:t> </a:t>
            </a:r>
            <a:r>
              <a:rPr lang="en-GB" sz="3200" dirty="0" err="1"/>
              <a:t>obrnuto</a:t>
            </a:r>
            <a:endParaRPr lang="bs-Latn-BA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bs-Latn-B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11908"/>
            <a:ext cx="8229600" cy="1252728"/>
          </a:xfrm>
          <a:noFill/>
        </p:spPr>
        <p:txBody>
          <a:bodyPr>
            <a:normAutofit/>
          </a:bodyPr>
          <a:lstStyle/>
          <a:p>
            <a:r>
              <a:rPr lang="bs-Latn-BA" sz="3600" dirty="0">
                <a:solidFill>
                  <a:schemeClr val="bg1"/>
                </a:solidFill>
              </a:rPr>
              <a:t>Direktni projektni </a:t>
            </a:r>
            <a:br>
              <a:rPr lang="bs-Latn-BA" sz="3600" dirty="0">
                <a:solidFill>
                  <a:schemeClr val="bg1"/>
                </a:solidFill>
              </a:rPr>
            </a:br>
            <a:r>
              <a:rPr lang="bs-Latn-BA" sz="3600" dirty="0">
                <a:solidFill>
                  <a:schemeClr val="bg1"/>
                </a:solidFill>
              </a:rPr>
              <a:t>troškovi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F0A7E7-33E3-4B80-A9EE-A4EC4A6388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B654842-13A8-4855-B84D-DFC60699A975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689550-1F8A-4A81-A1B5-0FF5F5286755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833707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88840"/>
            <a:ext cx="8229600" cy="4392488"/>
          </a:xfrm>
        </p:spPr>
        <p:txBody>
          <a:bodyPr>
            <a:normAutofit fontScale="85000" lnSpcReduction="20000"/>
          </a:bodyPr>
          <a:lstStyle/>
          <a:p>
            <a:pPr lvl="0"/>
            <a:endParaRPr lang="sr-Latn-RS" dirty="0"/>
          </a:p>
          <a:p>
            <a:pPr lvl="0"/>
            <a:endParaRPr lang="sr-Latn-RS" dirty="0"/>
          </a:p>
          <a:p>
            <a:pPr lvl="0"/>
            <a:r>
              <a:rPr lang="sr-Latn-RS" dirty="0"/>
              <a:t>Realan (troškovi su određeni u skladu sa cenama na tržištu)</a:t>
            </a:r>
          </a:p>
          <a:p>
            <a:r>
              <a:rPr lang="sr-Latn-RS" dirty="0"/>
              <a:t>Transparentan (troškovi su dobro objašnjeni, preliminarne ponude su dostupne)</a:t>
            </a:r>
          </a:p>
          <a:p>
            <a:r>
              <a:rPr lang="sr-Latn-RS" dirty="0"/>
              <a:t>Jasan i detaljan – elementi i način predstavljanja budžeta moraju biti jasni i onome ko ga odobrava i onome ko bude sprovodio projekat</a:t>
            </a:r>
          </a:p>
          <a:p>
            <a:r>
              <a:rPr lang="sr-Latn-RS" dirty="0"/>
              <a:t>Izbalansiran – ovo se posebno odnosi na odnos između dopuštenih troškova</a:t>
            </a:r>
            <a:r>
              <a:rPr lang="bs-Latn-BA" dirty="0"/>
              <a:t>, u odnosu na zahteve javnog poziva</a:t>
            </a:r>
            <a:endParaRPr lang="sr-Latn-RS" dirty="0"/>
          </a:p>
          <a:p>
            <a:r>
              <a:rPr lang="sr-Latn-RS" dirty="0"/>
              <a:t>U skladu sa zahtevima donatora (ne traži se više sredstava nego što je pozivom predviđeno)</a:t>
            </a:r>
          </a:p>
          <a:p>
            <a:pPr lvl="0"/>
            <a:r>
              <a:rPr lang="sr-Latn-RS" dirty="0"/>
              <a:t>Korišćene </a:t>
            </a:r>
            <a:r>
              <a:rPr lang="en-GB" dirty="0" err="1"/>
              <a:t>su</a:t>
            </a:r>
            <a:r>
              <a:rPr lang="en-GB" dirty="0"/>
              <a:t> </a:t>
            </a:r>
            <a:r>
              <a:rPr lang="sr-Latn-RS" dirty="0"/>
              <a:t>aktivnosti kao osnovica za određivanje budžetskih stavki</a:t>
            </a:r>
          </a:p>
          <a:p>
            <a:pPr lvl="0"/>
            <a:r>
              <a:rPr lang="sr-Latn-RS" dirty="0"/>
              <a:t>Sveobuhvatan (uključeni su svi troškovi - </a:t>
            </a:r>
            <a:r>
              <a:rPr lang="it-IT" dirty="0"/>
              <a:t>budžet mora da predvidi sve potencijalne troškove</a:t>
            </a:r>
            <a:r>
              <a:rPr lang="sr-Latn-RS" dirty="0"/>
              <a:t>)</a:t>
            </a:r>
          </a:p>
          <a:p>
            <a:pPr lvl="0"/>
            <a:r>
              <a:rPr lang="sr-Latn-RS" dirty="0"/>
              <a:t>Zasnovan na istraživanju i predhodnim saznanjima </a:t>
            </a:r>
          </a:p>
          <a:p>
            <a:pPr lvl="0"/>
            <a:endParaRPr lang="sr-Latn-RS" sz="3000" dirty="0"/>
          </a:p>
          <a:p>
            <a:endParaRPr lang="bs-Latn-B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bs-Latn-B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209" y="354364"/>
            <a:ext cx="8229600" cy="1252728"/>
          </a:xfrm>
          <a:noFill/>
        </p:spPr>
        <p:txBody>
          <a:bodyPr>
            <a:normAutofit/>
          </a:bodyPr>
          <a:lstStyle/>
          <a:p>
            <a:r>
              <a:rPr lang="bs-Latn-BA" sz="3600" dirty="0">
                <a:solidFill>
                  <a:schemeClr val="bg1"/>
                </a:solidFill>
              </a:rPr>
              <a:t>Karakteristike dobrog </a:t>
            </a:r>
            <a:br>
              <a:rPr lang="bs-Latn-BA" sz="3600" dirty="0">
                <a:solidFill>
                  <a:schemeClr val="bg1"/>
                </a:solidFill>
              </a:rPr>
            </a:br>
            <a:r>
              <a:rPr lang="bs-Latn-BA" sz="3600" dirty="0">
                <a:solidFill>
                  <a:schemeClr val="bg1"/>
                </a:solidFill>
              </a:rPr>
              <a:t>budžeta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731656-73C3-46CF-8F42-EA4324F905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244A08C-D2B4-4105-AEE3-2F2E856DB887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8BFDE5-99C0-4334-AB48-89C20F29BEFB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399385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17</a:t>
            </a:fld>
            <a:endParaRPr lang="bs-Latn-B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66797" y="334355"/>
            <a:ext cx="8229600" cy="1252728"/>
          </a:xfrm>
        </p:spPr>
        <p:txBody>
          <a:bodyPr>
            <a:normAutofit/>
          </a:bodyPr>
          <a:lstStyle/>
          <a:p>
            <a:r>
              <a:rPr lang="en-US" sz="3600" dirty="0" err="1"/>
              <a:t>Važni</a:t>
            </a:r>
            <a:r>
              <a:rPr lang="en-US" sz="3600" dirty="0"/>
              <a:t> </a:t>
            </a:r>
            <a:r>
              <a:rPr lang="en-US" sz="3600" dirty="0" err="1"/>
              <a:t>koraci</a:t>
            </a:r>
            <a:r>
              <a:rPr lang="en-US" sz="3600" dirty="0"/>
              <a:t> u </a:t>
            </a:r>
            <a:r>
              <a:rPr lang="sr-Latn-RS" sz="3600" dirty="0"/>
              <a:t/>
            </a:r>
            <a:br>
              <a:rPr lang="sr-Latn-RS" sz="3600" dirty="0"/>
            </a:br>
            <a:r>
              <a:rPr lang="en-US" sz="3600" dirty="0" err="1"/>
              <a:t>sastavljanju</a:t>
            </a:r>
            <a:r>
              <a:rPr lang="en-US" sz="3600" dirty="0"/>
              <a:t> </a:t>
            </a:r>
            <a:r>
              <a:rPr lang="en-US" sz="3600" dirty="0" err="1"/>
              <a:t>budžeta</a:t>
            </a:r>
            <a:endParaRPr lang="en-US" sz="36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 eaLnBrk="1" hangingPunct="1">
              <a:buFont typeface="Wingdings 2" panose="05020102010507070707" pitchFamily="18" charset="2"/>
              <a:buNone/>
            </a:pPr>
            <a:r>
              <a:rPr lang="sr-Latn-CS" altLang="en-US" sz="2400" dirty="0">
                <a:cs typeface="Times New Roman" panose="02020603050405020304" pitchFamily="18" charset="0"/>
              </a:rPr>
              <a:t>1. Veza sa narativnim (opisnim) delom projekta; budžet se radi prema aktivnostima i nakon konačnog sastavljanja aktivnosti projekta</a:t>
            </a:r>
          </a:p>
          <a:p>
            <a:pPr marL="514350" indent="-514350" eaLnBrk="1" hangingPunct="1">
              <a:buFont typeface="Wingdings 2" panose="05020102010507070707" pitchFamily="18" charset="2"/>
              <a:buNone/>
            </a:pPr>
            <a:endParaRPr lang="sr-Latn-CS" altLang="en-US" sz="1400" dirty="0">
              <a:cs typeface="Times New Roman" panose="02020603050405020304" pitchFamily="18" charset="0"/>
            </a:endParaRPr>
          </a:p>
          <a:p>
            <a:pPr marL="514350" indent="-514350" eaLnBrk="1" hangingPunct="1">
              <a:buFont typeface="Wingdings 2" panose="05020102010507070707" pitchFamily="18" charset="2"/>
              <a:buNone/>
            </a:pPr>
            <a:r>
              <a:rPr lang="sr-Latn-CS" altLang="en-US" sz="2400" dirty="0">
                <a:cs typeface="Times New Roman" panose="02020603050405020304" pitchFamily="18" charset="0"/>
              </a:rPr>
              <a:t>2. Neophodno je pre izrade </a:t>
            </a:r>
            <a:r>
              <a:rPr lang="sr-Latn-CS" altLang="en-US" sz="2400" b="1" dirty="0">
                <a:cs typeface="Times New Roman" panose="02020603050405020304" pitchFamily="18" charset="0"/>
              </a:rPr>
              <a:t>istražiti i informisati se o cenama svih stavki projekta</a:t>
            </a:r>
            <a:endParaRPr lang="sr-Latn-CS" altLang="en-US" sz="2400" dirty="0">
              <a:cs typeface="Times New Roman" panose="02020603050405020304" pitchFamily="18" charset="0"/>
            </a:endParaRPr>
          </a:p>
          <a:p>
            <a:pPr marL="514350" indent="-514350" eaLnBrk="1" hangingPunct="1">
              <a:buFont typeface="Wingdings 2" panose="05020102010507070707" pitchFamily="18" charset="2"/>
              <a:buNone/>
            </a:pPr>
            <a:endParaRPr lang="sr-Latn-CS" altLang="en-US" sz="2400" b="1" dirty="0">
              <a:cs typeface="Times New Roman" panose="02020603050405020304" pitchFamily="18" charset="0"/>
            </a:endParaRPr>
          </a:p>
          <a:p>
            <a:pPr marL="514350" indent="-514350" eaLnBrk="1" hangingPunct="1">
              <a:buFont typeface="Wingdings 2" panose="05020102010507070707" pitchFamily="18" charset="2"/>
              <a:buNone/>
            </a:pPr>
            <a:r>
              <a:rPr lang="sr-Latn-CS" altLang="en-US" sz="2400" dirty="0">
                <a:cs typeface="Times New Roman" panose="02020603050405020304" pitchFamily="18" charset="0"/>
              </a:rPr>
              <a:t>3. Neophodno je upoznati se i sa uputstvom koje se daje uz projektu dokumentaciju i u kom se navodi </a:t>
            </a:r>
            <a:r>
              <a:rPr lang="sr-Latn-CS" altLang="en-US" sz="2400" b="1" dirty="0">
                <a:cs typeface="Times New Roman" panose="02020603050405020304" pitchFamily="18" charset="0"/>
              </a:rPr>
              <a:t>koji se troškovi mogu finansirati</a:t>
            </a:r>
          </a:p>
          <a:p>
            <a:pPr marL="514350" indent="-514350" eaLnBrk="1" hangingPunct="1">
              <a:buFont typeface="Wingdings 2" panose="05020102010507070707" pitchFamily="18" charset="2"/>
              <a:buNone/>
            </a:pPr>
            <a:endParaRPr lang="sr-Latn-CS" altLang="en-US" sz="2400" b="1" dirty="0">
              <a:cs typeface="Times New Roman" panose="02020603050405020304" pitchFamily="18" charset="0"/>
            </a:endParaRPr>
          </a:p>
          <a:p>
            <a:pPr marL="514350" indent="-514350" eaLnBrk="1" hangingPunct="1">
              <a:buFont typeface="Wingdings 2" panose="05020102010507070707" pitchFamily="18" charset="2"/>
              <a:buNone/>
            </a:pPr>
            <a:r>
              <a:rPr lang="sr-Latn-CS" altLang="en-US" sz="2400" b="1" dirty="0">
                <a:cs typeface="Times New Roman" panose="02020603050405020304" pitchFamily="18" charset="0"/>
              </a:rPr>
              <a:t>4. Provera budžeta – u logičkom, sadržinskom i tehničkom smislu!</a:t>
            </a:r>
            <a:endParaRPr lang="sr-Latn-CS" altLang="en-US" sz="2400" dirty="0">
              <a:cs typeface="Times New Roman" panose="02020603050405020304" pitchFamily="18" charset="0"/>
            </a:endParaRPr>
          </a:p>
          <a:p>
            <a:pPr marL="514350" indent="-514350" eaLnBrk="1" hangingPunct="1">
              <a:buFont typeface="Arial" panose="020B0604020202020204" pitchFamily="34" charset="0"/>
              <a:buAutoNum type="arabicPeriod"/>
            </a:pPr>
            <a:endParaRPr lang="sr-Latn-CS" altLang="en-US" b="1" dirty="0"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ECE78D-6015-4015-9A9A-472167A702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F309FB2-4725-4DE9-A74D-A8F57A0E813E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8049EEF-41FC-4382-94AE-C54A593ABA59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44373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lnSpc>
                <a:spcPct val="90000"/>
              </a:lnSpc>
            </a:pPr>
            <a:r>
              <a:rPr lang="hr-BA" sz="2700" dirty="0"/>
              <a:t>Budžet može sadržavati i dodatne stavke</a:t>
            </a:r>
          </a:p>
          <a:p>
            <a:pPr lvl="0">
              <a:lnSpc>
                <a:spcPct val="90000"/>
              </a:lnSpc>
            </a:pPr>
            <a:r>
              <a:rPr lang="hr-BA" sz="2700" dirty="0"/>
              <a:t>Postoji i mogućnost rebalansa projektnog budžeta</a:t>
            </a:r>
          </a:p>
          <a:p>
            <a:pPr lvl="0">
              <a:lnSpc>
                <a:spcPct val="90000"/>
              </a:lnSpc>
            </a:pPr>
            <a:r>
              <a:rPr lang="hr-BA" sz="2700" dirty="0"/>
              <a:t>Postoji mogućnost i realokacija iznosa iz budžetskih stavki</a:t>
            </a:r>
            <a:r>
              <a:rPr lang="en-SI" sz="2700" dirty="0"/>
              <a:t> u </a:t>
            </a:r>
            <a:r>
              <a:rPr lang="en-SI" sz="2700" b="1" dirty="0"/>
              <a:t>okviru iste budžetske kategorije</a:t>
            </a:r>
            <a:r>
              <a:rPr lang="hr-BA" sz="2700" dirty="0"/>
              <a:t>, uz određena donatorska pravila </a:t>
            </a:r>
          </a:p>
          <a:p>
            <a:pPr lvl="0">
              <a:lnSpc>
                <a:spcPct val="90000"/>
              </a:lnSpc>
            </a:pPr>
            <a:r>
              <a:rPr lang="hr-BA" sz="2700" dirty="0"/>
              <a:t>Nije dozvoljeno dodavati nove budžetske linije</a:t>
            </a:r>
          </a:p>
          <a:p>
            <a:pPr lvl="0">
              <a:lnSpc>
                <a:spcPct val="90000"/>
              </a:lnSpc>
            </a:pPr>
            <a:r>
              <a:rPr lang="hr-BA" sz="2700" dirty="0"/>
              <a:t>Postoji narativni opis budžeta koji dodatno pojašnjava predloženi trošak </a:t>
            </a:r>
          </a:p>
          <a:p>
            <a:pPr lvl="0">
              <a:lnSpc>
                <a:spcPct val="90000"/>
              </a:lnSpc>
            </a:pPr>
            <a:r>
              <a:rPr lang="hr-BA" sz="2700" b="1" dirty="0"/>
              <a:t>Budžet je sastavni d</a:t>
            </a:r>
            <a:r>
              <a:rPr lang="en-SI" sz="2700" b="1" dirty="0"/>
              <a:t>e</a:t>
            </a:r>
            <a:r>
              <a:rPr lang="hr-BA" sz="2700" b="1" dirty="0"/>
              <a:t>o ugovora sa donatorom </a:t>
            </a:r>
          </a:p>
          <a:p>
            <a:pPr marL="0" indent="0">
              <a:buNone/>
            </a:pPr>
            <a:endParaRPr lang="bs-Latn-B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bs-Latn-B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bs-Latn-BA" sz="3600" dirty="0">
                <a:solidFill>
                  <a:schemeClr val="bg1"/>
                </a:solidFill>
              </a:rPr>
              <a:t>I na kraju...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426B05-B7C0-4DB2-B50D-FE63615E94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12A4251-903B-49CE-B8AA-09AF389B0CB8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69369B-4159-4718-88BF-2D50C5C697B1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30915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>
                <a:solidFill>
                  <a:srgbClr val="1F497D"/>
                </a:solidFill>
              </a:rPr>
              <a:pPr/>
              <a:t>19</a:t>
            </a:fld>
            <a:endParaRPr lang="bs-Latn-BA">
              <a:solidFill>
                <a:srgbClr val="1F497D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974" y="338587"/>
            <a:ext cx="8229600" cy="1252728"/>
          </a:xfrm>
          <a:noFill/>
        </p:spPr>
        <p:txBody>
          <a:bodyPr>
            <a:normAutofit/>
          </a:bodyPr>
          <a:lstStyle/>
          <a:p>
            <a:r>
              <a:rPr lang="bs-Latn-BA" sz="3600" dirty="0">
                <a:solidFill>
                  <a:schemeClr val="bg1"/>
                </a:solidFill>
              </a:rPr>
              <a:t>Vežba : </a:t>
            </a:r>
            <a:br>
              <a:rPr lang="bs-Latn-BA" sz="3600" dirty="0">
                <a:solidFill>
                  <a:schemeClr val="bg1"/>
                </a:solidFill>
              </a:rPr>
            </a:br>
            <a:r>
              <a:rPr lang="bs-Latn-BA" sz="3600" dirty="0">
                <a:solidFill>
                  <a:schemeClr val="bg1"/>
                </a:solidFill>
              </a:rPr>
              <a:t>Izrada nacrta budžeta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43608" y="1660502"/>
            <a:ext cx="7408333" cy="3450696"/>
          </a:xfrm>
        </p:spPr>
        <p:txBody>
          <a:bodyPr/>
          <a:lstStyle/>
          <a:p>
            <a:pPr marL="0" indent="0" algn="ctr">
              <a:buNone/>
            </a:pPr>
            <a:endParaRPr lang="bs-Latn-BA" dirty="0"/>
          </a:p>
          <a:p>
            <a:pPr marL="0" indent="0" algn="ctr">
              <a:buNone/>
            </a:pPr>
            <a:endParaRPr lang="bs-Latn-BA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bs-Latn-BA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bs-Latn-BA" b="1" dirty="0">
                <a:solidFill>
                  <a:schemeClr val="tx2">
                    <a:lumMod val="75000"/>
                  </a:schemeClr>
                </a:solidFill>
              </a:rPr>
              <a:t>Koristeći predviđen format budžeta, </a:t>
            </a:r>
            <a:r>
              <a:rPr lang="bs-Latn-BA" b="1" dirty="0" smtClean="0">
                <a:solidFill>
                  <a:schemeClr val="tx2">
                    <a:lumMod val="75000"/>
                  </a:schemeClr>
                </a:solidFill>
              </a:rPr>
              <a:t>nave</a:t>
            </a:r>
            <a:r>
              <a:rPr lang="en-SI" b="1" dirty="0" smtClean="0">
                <a:solidFill>
                  <a:schemeClr val="tx2">
                    <a:lumMod val="75000"/>
                  </a:schemeClr>
                </a:solidFill>
              </a:rPr>
              <a:t>šćemo</a:t>
            </a:r>
            <a:r>
              <a:rPr lang="bs-Latn-BA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bs-Latn-BA" b="1" dirty="0">
                <a:solidFill>
                  <a:schemeClr val="tx2">
                    <a:lumMod val="75000"/>
                  </a:schemeClr>
                </a:solidFill>
              </a:rPr>
              <a:t>ključne troškove  </a:t>
            </a:r>
          </a:p>
          <a:p>
            <a:pPr marL="0" indent="0" algn="ctr">
              <a:buNone/>
            </a:pPr>
            <a:endParaRPr lang="bs-Latn-BA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3DDA7D-28A2-4CCC-9599-9FF7ACFE52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365104"/>
            <a:ext cx="2993504" cy="22430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E951C71-EFF7-4DC5-9920-E49186F4EF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B5C448C-78ED-4BA2-B3BD-23D62BFCD30B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1271F37-8EEE-4840-9D5C-9B26507FBBD1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4231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16025609"/>
              </p:ext>
            </p:extLst>
          </p:nvPr>
        </p:nvGraphicFramePr>
        <p:xfrm>
          <a:off x="685800" y="2130425"/>
          <a:ext cx="7772400" cy="1730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40092"/>
            <a:ext cx="7630615" cy="1392560"/>
          </a:xfrm>
        </p:spPr>
        <p:txBody>
          <a:bodyPr>
            <a:noAutofit/>
          </a:bodyPr>
          <a:lstStyle/>
          <a:p>
            <a:pPr marL="457200" indent="-457200" algn="l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s-Latn-BA" sz="2800" b="1" dirty="0"/>
              <a:t>Struktura budžeta i pregled osnovnih budžetskih stavki</a:t>
            </a:r>
          </a:p>
          <a:p>
            <a:pPr marL="457200" indent="-457200" algn="l"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s-Latn-BA" sz="2800" b="1" dirty="0">
                <a:solidFill>
                  <a:schemeClr val="bg1"/>
                </a:solidFill>
              </a:rPr>
              <a:t>Karakteristike dobrog budžetiranja 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endParaRPr lang="bs-Latn-BA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0C943A-64D8-404B-9CC6-44DDAEF7D9C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1B33980-F24E-401A-86A3-C96D57389EC9}"/>
              </a:ext>
            </a:extLst>
          </p:cNvPr>
          <p:cNvSpPr/>
          <p:nvPr/>
        </p:nvSpPr>
        <p:spPr>
          <a:xfrm>
            <a:off x="1255846" y="415955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D376E4A-AC2A-4CE3-8423-B9072CD3128B}"/>
              </a:ext>
            </a:extLst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477660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20</a:t>
            </a:fld>
            <a:endParaRPr lang="bs-Latn-B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0" y="1268760"/>
            <a:ext cx="8937121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654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88840"/>
            <a:ext cx="7408333" cy="4189315"/>
          </a:xfrm>
        </p:spPr>
        <p:txBody>
          <a:bodyPr>
            <a:normAutofit/>
          </a:bodyPr>
          <a:lstStyle/>
          <a:p>
            <a:r>
              <a:rPr lang="bs-Latn-BA" dirty="0"/>
              <a:t>Prilikom procene troškova</a:t>
            </a:r>
            <a:r>
              <a:rPr lang="sr-Latn-RS" dirty="0"/>
              <a:t> </a:t>
            </a:r>
            <a:r>
              <a:rPr lang="bs-Latn-BA" dirty="0"/>
              <a:t>u obzir treba uzeti trenutne tržišne cene, poreski tretman troškova - time sami sebi olakšavate praćenje utroška sredstava </a:t>
            </a:r>
          </a:p>
          <a:p>
            <a:r>
              <a:rPr lang="bs-Latn-BA" dirty="0"/>
              <a:t>Obavezno je predfinansiranje 10% odobrenih sredstava</a:t>
            </a:r>
          </a:p>
          <a:p>
            <a:r>
              <a:rPr lang="bs-Latn-BA" dirty="0"/>
              <a:t>Ukupan budžet ne bi smeo da bude veći od 70% finansijskog kapaciteta organizacije</a:t>
            </a:r>
          </a:p>
          <a:p>
            <a:r>
              <a:rPr lang="bs-Latn-BA" dirty="0"/>
              <a:t>Kategorije 1, 2 i 3 zajedno </a:t>
            </a:r>
            <a:r>
              <a:rPr lang="en-SI" dirty="0"/>
              <a:t>–</a:t>
            </a:r>
            <a:r>
              <a:rPr lang="bs-Latn-BA" dirty="0"/>
              <a:t> ne više od 30% budžeta</a:t>
            </a:r>
          </a:p>
          <a:p>
            <a:r>
              <a:rPr lang="bs-Latn-BA" dirty="0"/>
              <a:t>Oprema i rekonstrukcija </a:t>
            </a:r>
            <a:r>
              <a:rPr lang="en-SI" dirty="0"/>
              <a:t>–</a:t>
            </a:r>
            <a:r>
              <a:rPr lang="bs-Latn-BA" dirty="0"/>
              <a:t> ne više od 30% budžeta</a:t>
            </a:r>
          </a:p>
          <a:p>
            <a:r>
              <a:rPr lang="bs-Latn-BA" dirty="0"/>
              <a:t>Vidljivost </a:t>
            </a:r>
            <a:r>
              <a:rPr lang="en-SI" dirty="0"/>
              <a:t>–</a:t>
            </a:r>
            <a:r>
              <a:rPr lang="bs-Latn-BA" dirty="0"/>
              <a:t> ne više od 10% budžeta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21</a:t>
            </a:fld>
            <a:endParaRPr lang="bs-Latn-B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600" dirty="0"/>
              <a:t>Obratite pažnju...</a:t>
            </a:r>
            <a:endParaRPr lang="en-US" sz="3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F189E7-BC99-4446-B59F-88CD9A90A3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3140968"/>
            <a:ext cx="1691101" cy="13094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475948D-3414-4C26-B4FB-CE37D2523E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4C05A52-8048-4F4B-96B8-96AFF599080A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E1741B-A61A-4C66-9F84-8589156398ED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088656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4840" y="2276872"/>
            <a:ext cx="7408333" cy="3810736"/>
          </a:xfrm>
        </p:spPr>
        <p:txBody>
          <a:bodyPr>
            <a:normAutofit/>
          </a:bodyPr>
          <a:lstStyle/>
          <a:p>
            <a:r>
              <a:rPr lang="bs-Latn-BA" dirty="0"/>
              <a:t>Prikažite sopstveno učešće </a:t>
            </a:r>
            <a:r>
              <a:rPr lang="en-SI" dirty="0"/>
              <a:t>–</a:t>
            </a:r>
            <a:r>
              <a:rPr lang="bs-Latn-BA" dirty="0"/>
              <a:t> in-kind;</a:t>
            </a:r>
          </a:p>
          <a:p>
            <a:r>
              <a:rPr lang="bs-Latn-BA" dirty="0"/>
              <a:t>Poželjno je navesti (moguće) izvore finansiranja drugih finansijera, ukoliko ih imate;</a:t>
            </a:r>
          </a:p>
          <a:p>
            <a:r>
              <a:rPr lang="sr-Latn-RS" dirty="0"/>
              <a:t>Potpišite memorandum o saradnji sa partnerima i jasno i unapred definišite i prava i obaveze;</a:t>
            </a:r>
          </a:p>
          <a:p>
            <a:r>
              <a:rPr lang="sr-Latn-RS" dirty="0"/>
              <a:t>Ukoliko unapred znate saradnike navedite ih u predlogu projekta (smernice)</a:t>
            </a:r>
          </a:p>
          <a:p>
            <a:r>
              <a:rPr lang="sr-Latn-RS" dirty="0"/>
              <a:t>Jasno definišite opise budžetskih stavki zbog jednostavnijeg sprovođenja procedura nabavki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22</a:t>
            </a:fld>
            <a:endParaRPr lang="bs-Latn-B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07758" y="354364"/>
            <a:ext cx="8229600" cy="1252728"/>
          </a:xfrm>
        </p:spPr>
        <p:txBody>
          <a:bodyPr>
            <a:normAutofit/>
          </a:bodyPr>
          <a:lstStyle/>
          <a:p>
            <a:r>
              <a:rPr lang="sr-Latn-RS" sz="3600" dirty="0"/>
              <a:t>Saveti i napomene</a:t>
            </a:r>
            <a:endParaRPr lang="en-US" sz="3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36F11F-3D5D-41A4-A5E4-BC56B115575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75" y="4069073"/>
            <a:ext cx="2143125" cy="21431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BD7A47B-8EAB-4FD8-B43B-73FAD5320E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104AC69-CA1E-496F-8511-F04F7924344A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D3B4949-8603-47A3-B424-FDAC233E2E95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019450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9032" y="2204864"/>
            <a:ext cx="7408333" cy="3810736"/>
          </a:xfrm>
        </p:spPr>
        <p:txBody>
          <a:bodyPr>
            <a:normAutofit fontScale="92500"/>
          </a:bodyPr>
          <a:lstStyle/>
          <a:p>
            <a:r>
              <a:rPr lang="sr-Latn-RS" dirty="0"/>
              <a:t>Finansijsko izveštavanje predstavlja finansijsku potrošnju korisnika granta, tj. organizacije civilnog društva, koja treba da bude usklađena sa stepenom implementacije aktivnosti i u skladu sa budžetom odobrenim u Sporazumu o grantu.</a:t>
            </a:r>
          </a:p>
          <a:p>
            <a:r>
              <a:rPr lang="en-US" dirty="0" err="1"/>
              <a:t>Redovni</a:t>
            </a:r>
            <a:r>
              <a:rPr lang="en-US" dirty="0"/>
              <a:t> </a:t>
            </a:r>
            <a:r>
              <a:rPr lang="en-US" dirty="0" err="1"/>
              <a:t>dvomesečni</a:t>
            </a:r>
            <a:r>
              <a:rPr lang="en-US" dirty="0"/>
              <a:t> </a:t>
            </a:r>
            <a:r>
              <a:rPr lang="en-US" dirty="0" err="1"/>
              <a:t>izveštaji</a:t>
            </a:r>
            <a:r>
              <a:rPr lang="en-US" dirty="0"/>
              <a:t>;</a:t>
            </a:r>
          </a:p>
          <a:p>
            <a:r>
              <a:rPr lang="en-US" dirty="0" err="1"/>
              <a:t>Izveštaji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se </a:t>
            </a:r>
            <a:r>
              <a:rPr lang="en-US" dirty="0" err="1"/>
              <a:t>podnose</a:t>
            </a:r>
            <a:r>
              <a:rPr lang="en-US" dirty="0"/>
              <a:t> </a:t>
            </a:r>
            <a:r>
              <a:rPr lang="en-US" dirty="0" err="1"/>
              <a:t>prilikom</a:t>
            </a:r>
            <a:r>
              <a:rPr lang="en-US" dirty="0"/>
              <a:t> </a:t>
            </a:r>
            <a:r>
              <a:rPr lang="en-US" dirty="0" err="1"/>
              <a:t>zahteva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uplatu</a:t>
            </a:r>
            <a:r>
              <a:rPr lang="en-US" dirty="0"/>
              <a:t> </a:t>
            </a:r>
            <a:r>
              <a:rPr lang="en-US" dirty="0" err="1"/>
              <a:t>naredne</a:t>
            </a:r>
            <a:r>
              <a:rPr lang="en-US" dirty="0"/>
              <a:t> </a:t>
            </a:r>
            <a:r>
              <a:rPr lang="en-US" dirty="0" err="1"/>
              <a:t>tranše</a:t>
            </a:r>
            <a:r>
              <a:rPr lang="en-US" dirty="0"/>
              <a:t> </a:t>
            </a:r>
            <a:r>
              <a:rPr lang="en-US" dirty="0" err="1"/>
              <a:t>novčanih</a:t>
            </a:r>
            <a:r>
              <a:rPr lang="en-US" dirty="0"/>
              <a:t> </a:t>
            </a:r>
            <a:r>
              <a:rPr lang="en-US" dirty="0" err="1"/>
              <a:t>sredstava</a:t>
            </a:r>
            <a:r>
              <a:rPr lang="en-US" dirty="0"/>
              <a:t> - </a:t>
            </a:r>
            <a:r>
              <a:rPr lang="en-US" dirty="0" err="1"/>
              <a:t>izveštaji</a:t>
            </a:r>
            <a:r>
              <a:rPr lang="en-US" dirty="0"/>
              <a:t> o </a:t>
            </a:r>
            <a:r>
              <a:rPr lang="en-US" dirty="0" err="1"/>
              <a:t>napretku</a:t>
            </a:r>
            <a:r>
              <a:rPr lang="en-US" dirty="0"/>
              <a:t> u </a:t>
            </a:r>
            <a:r>
              <a:rPr lang="en-US" dirty="0" err="1"/>
              <a:t>sprovođenju</a:t>
            </a:r>
            <a:r>
              <a:rPr lang="en-US" dirty="0"/>
              <a:t> </a:t>
            </a:r>
            <a:r>
              <a:rPr lang="en-US" dirty="0" err="1"/>
              <a:t>projekta</a:t>
            </a:r>
            <a:r>
              <a:rPr lang="en-US" dirty="0"/>
              <a:t>;</a:t>
            </a:r>
          </a:p>
          <a:p>
            <a:r>
              <a:rPr lang="en-US" dirty="0" err="1"/>
              <a:t>Finalni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završni</a:t>
            </a:r>
            <a:r>
              <a:rPr lang="en-US" dirty="0"/>
              <a:t> </a:t>
            </a:r>
            <a:r>
              <a:rPr lang="en-US" dirty="0" err="1"/>
              <a:t>izveštaj</a:t>
            </a:r>
            <a:r>
              <a:rPr lang="en-US" dirty="0"/>
              <a:t>;</a:t>
            </a:r>
          </a:p>
          <a:p>
            <a:r>
              <a:rPr lang="en-US" dirty="0" err="1"/>
              <a:t>Vanredni</a:t>
            </a:r>
            <a:r>
              <a:rPr lang="en-US" dirty="0"/>
              <a:t> </a:t>
            </a:r>
            <a:r>
              <a:rPr lang="en-US" dirty="0" err="1"/>
              <a:t>izveštaji</a:t>
            </a:r>
            <a:r>
              <a:rPr lang="en-US" dirty="0"/>
              <a:t> (</a:t>
            </a:r>
            <a:r>
              <a:rPr lang="en-US" dirty="0" err="1"/>
              <a:t>prema</a:t>
            </a:r>
            <a:r>
              <a:rPr lang="en-US" dirty="0"/>
              <a:t> </a:t>
            </a:r>
            <a:r>
              <a:rPr lang="en-US" dirty="0" err="1"/>
              <a:t>posebnom</a:t>
            </a:r>
            <a:r>
              <a:rPr lang="en-US" dirty="0"/>
              <a:t> </a:t>
            </a:r>
            <a:r>
              <a:rPr lang="en-US" dirty="0" err="1"/>
              <a:t>zahtevu</a:t>
            </a:r>
            <a:r>
              <a:rPr lang="en-US" dirty="0"/>
              <a:t>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23</a:t>
            </a:fld>
            <a:endParaRPr lang="bs-Latn-B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61771" y="354364"/>
            <a:ext cx="6264697" cy="1252728"/>
          </a:xfrm>
        </p:spPr>
        <p:txBody>
          <a:bodyPr>
            <a:normAutofit/>
          </a:bodyPr>
          <a:lstStyle/>
          <a:p>
            <a:r>
              <a:rPr lang="sr-Latn-RS" sz="3600" dirty="0"/>
              <a:t>Finansijsko izveštavanje</a:t>
            </a:r>
            <a:endParaRPr lang="en-US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9602BA-B0B0-4EB8-849A-CFA24BA510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20670BC-EA2B-4FA8-9385-0E8CE90DB863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24EAFD-06B3-4DEC-9675-ADFAF0A9F88D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730953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4663" y="2582038"/>
            <a:ext cx="7632849" cy="3960439"/>
          </a:xfrm>
        </p:spPr>
        <p:txBody>
          <a:bodyPr>
            <a:normAutofit lnSpcReduction="10000"/>
          </a:bodyPr>
          <a:lstStyle/>
          <a:p>
            <a:r>
              <a:rPr lang="sr-Latn-RS" b="1" u="sng" dirty="0"/>
              <a:t>PRVI KORACI:</a:t>
            </a:r>
          </a:p>
          <a:p>
            <a:r>
              <a:rPr lang="sr-Latn-RS" dirty="0"/>
              <a:t>Formiranje projektnog tima </a:t>
            </a:r>
          </a:p>
          <a:p>
            <a:r>
              <a:rPr lang="sr-Latn-RS" dirty="0"/>
              <a:t>Pripremanje memoranduma koji sadrži sve neophodne i propisane elemente i slanje UNDP timu na odobrenje</a:t>
            </a:r>
          </a:p>
          <a:p>
            <a:r>
              <a:rPr lang="sr-Latn-RS" dirty="0"/>
              <a:t>Plan nabavki </a:t>
            </a:r>
          </a:p>
          <a:p>
            <a:r>
              <a:rPr lang="sr-Latn-RS" dirty="0"/>
              <a:t>Tipovi nabavki (direktna i konkurentna </a:t>
            </a:r>
            <a:r>
              <a:rPr lang="en-SI" dirty="0"/>
              <a:t>–</a:t>
            </a:r>
            <a:r>
              <a:rPr lang="sr-Latn-RS" dirty="0"/>
              <a:t> granica 500USD) i osnovna pravila </a:t>
            </a:r>
            <a:r>
              <a:rPr lang="en-SI" dirty="0"/>
              <a:t>–</a:t>
            </a:r>
            <a:r>
              <a:rPr lang="sr-Latn-RS" dirty="0"/>
              <a:t> srodne vrste troškova</a:t>
            </a:r>
          </a:p>
          <a:p>
            <a:r>
              <a:rPr lang="sr-Latn-RS" dirty="0"/>
              <a:t>Vođenje arhive: projektni i finansijski registrator</a:t>
            </a:r>
          </a:p>
          <a:p>
            <a:r>
              <a:rPr lang="sr-Latn-RS" dirty="0"/>
              <a:t>Sva plaćanja se vrše isključivo preko tekućeg računa posebno namenjenog za ova projektna sredstva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24</a:t>
            </a:fld>
            <a:endParaRPr lang="bs-Latn-B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5209" y="286489"/>
            <a:ext cx="8229600" cy="1252728"/>
          </a:xfrm>
        </p:spPr>
        <p:txBody>
          <a:bodyPr>
            <a:normAutofit/>
          </a:bodyPr>
          <a:lstStyle/>
          <a:p>
            <a:r>
              <a:rPr lang="sr-Latn-RS" sz="3600" dirty="0"/>
              <a:t>Dobili ste grant</a:t>
            </a:r>
            <a:r>
              <a:rPr lang="en-GB" sz="3600" dirty="0"/>
              <a:t>?</a:t>
            </a:r>
            <a:r>
              <a:rPr lang="sr-Latn-RS" sz="3600" dirty="0"/>
              <a:t>	</a:t>
            </a:r>
            <a:endParaRPr lang="en-US" sz="3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ADEF51-A294-4F71-BD94-4DBDFD258F0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882" y="1700807"/>
            <a:ext cx="1169380" cy="808419"/>
          </a:xfrm>
          <a:prstGeom prst="rect">
            <a:avLst/>
          </a:prstGeom>
          <a:solidFill>
            <a:schemeClr val="tx2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3510E6-1193-45EA-A03D-3E1DAF4FD8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9EEA3E5-0344-4D45-B9B1-DFE19D167FF4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F7399F-E5D5-4BB3-A260-C1B883D80089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245732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7906" y="2264942"/>
            <a:ext cx="7408333" cy="4137323"/>
          </a:xfrm>
        </p:spPr>
        <p:txBody>
          <a:bodyPr/>
          <a:lstStyle/>
          <a:p>
            <a:r>
              <a:rPr lang="en-US" b="1" dirty="0" err="1"/>
              <a:t>ljudski</a:t>
            </a:r>
            <a:r>
              <a:rPr lang="en-US" b="1" dirty="0"/>
              <a:t> </a:t>
            </a:r>
            <a:r>
              <a:rPr lang="en-US" b="1" dirty="0" err="1"/>
              <a:t>resursi</a:t>
            </a:r>
            <a:r>
              <a:rPr lang="sr-Latn-RS" b="1" dirty="0"/>
              <a:t> </a:t>
            </a:r>
            <a:r>
              <a:rPr lang="sr-Latn-RS" dirty="0"/>
              <a:t>(ugovor, izvod banke, </a:t>
            </a:r>
            <a:r>
              <a:rPr lang="en-US" dirty="0" err="1"/>
              <a:t>platni</a:t>
            </a:r>
            <a:r>
              <a:rPr lang="en-US" dirty="0"/>
              <a:t> </a:t>
            </a:r>
            <a:r>
              <a:rPr lang="en-US" dirty="0" err="1"/>
              <a:t>listi</a:t>
            </a:r>
            <a:r>
              <a:rPr lang="sr-Latn-RS" dirty="0"/>
              <a:t>ć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obra</a:t>
            </a:r>
            <a:r>
              <a:rPr lang="sr-Latn-RS" dirty="0"/>
              <a:t>č</a:t>
            </a:r>
            <a:r>
              <a:rPr lang="en-US" dirty="0"/>
              <a:t>un</a:t>
            </a:r>
            <a:r>
              <a:rPr lang="sr-Latn-RS" dirty="0"/>
              <a:t>, </a:t>
            </a:r>
            <a:r>
              <a:rPr lang="en-US" dirty="0" err="1"/>
              <a:t>obave</a:t>
            </a:r>
            <a:r>
              <a:rPr lang="sr-Latn-RS" dirty="0"/>
              <a:t>š</a:t>
            </a:r>
            <a:r>
              <a:rPr lang="en-US" dirty="0" err="1"/>
              <a:t>tenje</a:t>
            </a:r>
            <a:r>
              <a:rPr lang="en-US" dirty="0"/>
              <a:t> o </a:t>
            </a:r>
            <a:r>
              <a:rPr lang="en-US" dirty="0" err="1"/>
              <a:t>podnetoj</a:t>
            </a:r>
            <a:r>
              <a:rPr lang="en-US" dirty="0"/>
              <a:t> </a:t>
            </a:r>
            <a:r>
              <a:rPr lang="en-US" dirty="0" err="1"/>
              <a:t>pojedina</a:t>
            </a:r>
            <a:r>
              <a:rPr lang="sr-Latn-RS" dirty="0"/>
              <a:t>č</a:t>
            </a:r>
            <a:r>
              <a:rPr lang="en-US" dirty="0" err="1"/>
              <a:t>noj</a:t>
            </a:r>
            <a:r>
              <a:rPr lang="en-US" dirty="0"/>
              <a:t> </a:t>
            </a:r>
            <a:r>
              <a:rPr lang="en-US" dirty="0" err="1"/>
              <a:t>poreskoj</a:t>
            </a:r>
            <a:r>
              <a:rPr lang="en-US" dirty="0"/>
              <a:t> </a:t>
            </a:r>
            <a:r>
              <a:rPr lang="en-US" dirty="0" err="1"/>
              <a:t>prijavi</a:t>
            </a:r>
            <a:r>
              <a:rPr lang="sr-Latn-RS" dirty="0"/>
              <a:t>, </a:t>
            </a:r>
            <a:r>
              <a:rPr lang="en-US" dirty="0" err="1"/>
              <a:t>izvod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pojedina</a:t>
            </a:r>
            <a:r>
              <a:rPr lang="sr-Latn-RS" dirty="0"/>
              <a:t>č</a:t>
            </a:r>
            <a:r>
              <a:rPr lang="en-US" dirty="0"/>
              <a:t>ne </a:t>
            </a:r>
            <a:r>
              <a:rPr lang="en-US" dirty="0" err="1"/>
              <a:t>prijave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porez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doprinose</a:t>
            </a:r>
            <a:r>
              <a:rPr lang="en-US" dirty="0"/>
              <a:t> </a:t>
            </a:r>
            <a:r>
              <a:rPr lang="en-US" dirty="0" err="1"/>
              <a:t>po</a:t>
            </a:r>
            <a:r>
              <a:rPr lang="en-US" dirty="0"/>
              <a:t> </a:t>
            </a:r>
            <a:r>
              <a:rPr lang="en-US" dirty="0" err="1"/>
              <a:t>odbitku</a:t>
            </a:r>
            <a:r>
              <a:rPr lang="sr-Latn-RS" dirty="0"/>
              <a:t>);</a:t>
            </a:r>
          </a:p>
          <a:p>
            <a:r>
              <a:rPr lang="en-US" b="1" dirty="0" err="1"/>
              <a:t>putni</a:t>
            </a:r>
            <a:r>
              <a:rPr lang="en-US" b="1" dirty="0"/>
              <a:t> </a:t>
            </a:r>
            <a:r>
              <a:rPr lang="en-US" b="1" dirty="0" err="1"/>
              <a:t>tro</a:t>
            </a:r>
            <a:r>
              <a:rPr lang="sr-Latn-RS" b="1" dirty="0"/>
              <a:t>š</a:t>
            </a:r>
            <a:r>
              <a:rPr lang="en-US" b="1" dirty="0" err="1"/>
              <a:t>ak</a:t>
            </a:r>
            <a:r>
              <a:rPr lang="sr-Latn-RS" b="1" dirty="0"/>
              <a:t> </a:t>
            </a:r>
            <a:r>
              <a:rPr lang="sr-Latn-RS" dirty="0"/>
              <a:t>(ispravno popunjen nalog za službeno putovanje, računi za gorivo ili putarine i vehicle log book ako je vozilo u vlasnštvu udruženja; </a:t>
            </a:r>
            <a:r>
              <a:rPr lang="en-US" dirty="0" err="1"/>
              <a:t>za</a:t>
            </a:r>
            <a:r>
              <a:rPr lang="en-US" dirty="0"/>
              <a:t> u</a:t>
            </a:r>
            <a:r>
              <a:rPr lang="sr-Latn-RS" dirty="0"/>
              <a:t>č</a:t>
            </a:r>
            <a:r>
              <a:rPr lang="en-US" dirty="0" err="1"/>
              <a:t>esnike</a:t>
            </a:r>
            <a:r>
              <a:rPr lang="en-US" dirty="0"/>
              <a:t> </a:t>
            </a:r>
            <a:r>
              <a:rPr lang="en-US" dirty="0" err="1"/>
              <a:t>kojima</a:t>
            </a:r>
            <a:r>
              <a:rPr lang="en-US" dirty="0"/>
              <a:t> se </a:t>
            </a:r>
            <a:r>
              <a:rPr lang="en-US" dirty="0" err="1"/>
              <a:t>pla</a:t>
            </a:r>
            <a:r>
              <a:rPr lang="sr-Latn-RS" dirty="0"/>
              <a:t>ć</a:t>
            </a:r>
            <a:r>
              <a:rPr lang="en-US" dirty="0" err="1"/>
              <a:t>aju</a:t>
            </a:r>
            <a:r>
              <a:rPr lang="en-US" dirty="0"/>
              <a:t> </a:t>
            </a:r>
            <a:r>
              <a:rPr lang="en-US" dirty="0" err="1"/>
              <a:t>samo</a:t>
            </a:r>
            <a:r>
              <a:rPr lang="en-US" dirty="0"/>
              <a:t> </a:t>
            </a:r>
            <a:r>
              <a:rPr lang="en-US" dirty="0" err="1"/>
              <a:t>putni</a:t>
            </a:r>
            <a:r>
              <a:rPr lang="en-US" dirty="0"/>
              <a:t> </a:t>
            </a:r>
            <a:r>
              <a:rPr lang="en-US" dirty="0" err="1"/>
              <a:t>tro</a:t>
            </a:r>
            <a:r>
              <a:rPr lang="sr-Latn-RS" dirty="0"/>
              <a:t>š</a:t>
            </a:r>
            <a:r>
              <a:rPr lang="en-US" dirty="0" err="1"/>
              <a:t>kovi</a:t>
            </a:r>
            <a:r>
              <a:rPr lang="en-US" dirty="0"/>
              <a:t>: </a:t>
            </a:r>
            <a:r>
              <a:rPr lang="en-US" dirty="0" err="1"/>
              <a:t>obra</a:t>
            </a:r>
            <a:r>
              <a:rPr lang="sr-Latn-RS" dirty="0"/>
              <a:t>č</a:t>
            </a:r>
            <a:r>
              <a:rPr lang="en-US" dirty="0"/>
              <a:t>un </a:t>
            </a:r>
            <a:r>
              <a:rPr lang="en-US" dirty="0" err="1"/>
              <a:t>putnog</a:t>
            </a:r>
            <a:r>
              <a:rPr lang="en-US" dirty="0"/>
              <a:t> </a:t>
            </a:r>
            <a:r>
              <a:rPr lang="en-US" dirty="0" err="1"/>
              <a:t>tro</a:t>
            </a:r>
            <a:r>
              <a:rPr lang="sr-Latn-RS" dirty="0"/>
              <a:t>š</a:t>
            </a:r>
            <a:r>
              <a:rPr lang="en-US" dirty="0" err="1"/>
              <a:t>ka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ra</a:t>
            </a:r>
            <a:r>
              <a:rPr lang="sr-Latn-RS" dirty="0"/>
              <a:t>č</a:t>
            </a:r>
            <a:r>
              <a:rPr lang="en-US" dirty="0"/>
              <a:t>un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gorivo</a:t>
            </a:r>
            <a:r>
              <a:rPr lang="en-US" dirty="0"/>
              <a:t> (</a:t>
            </a:r>
            <a:r>
              <a:rPr lang="en-US" dirty="0" err="1"/>
              <a:t>fiskalni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bezgotovinski</a:t>
            </a:r>
            <a:r>
              <a:rPr lang="en-US" dirty="0"/>
              <a:t>)</a:t>
            </a:r>
            <a:r>
              <a:rPr lang="sr-Latn-RS" dirty="0"/>
              <a:t>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25</a:t>
            </a:fld>
            <a:endParaRPr lang="bs-Latn-B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98487" y="354364"/>
            <a:ext cx="8229600" cy="1252728"/>
          </a:xfrm>
        </p:spPr>
        <p:txBody>
          <a:bodyPr>
            <a:noAutofit/>
          </a:bodyPr>
          <a:lstStyle/>
          <a:p>
            <a:r>
              <a:rPr lang="sr-Latn-RS" sz="3600" dirty="0"/>
              <a:t/>
            </a:r>
            <a:br>
              <a:rPr lang="sr-Latn-RS" sz="3600" dirty="0"/>
            </a:br>
            <a:r>
              <a:rPr lang="en-US" sz="3600" dirty="0" err="1"/>
              <a:t>Tipovi</a:t>
            </a:r>
            <a:r>
              <a:rPr lang="en-US" sz="3600" dirty="0"/>
              <a:t> </a:t>
            </a:r>
            <a:r>
              <a:rPr lang="en-US" sz="3600" dirty="0" err="1"/>
              <a:t>troškova</a:t>
            </a:r>
            <a:r>
              <a:rPr lang="en-US" sz="3600" dirty="0"/>
              <a:t> </a:t>
            </a:r>
            <a:r>
              <a:rPr lang="en-US" sz="3600" dirty="0" err="1"/>
              <a:t>i</a:t>
            </a:r>
            <a:r>
              <a:rPr lang="en-US" sz="3600" dirty="0"/>
              <a:t> </a:t>
            </a:r>
            <a:r>
              <a:rPr lang="sr-Latn-RS" sz="3600" dirty="0"/>
              <a:t/>
            </a:r>
            <a:br>
              <a:rPr lang="sr-Latn-RS" sz="3600" dirty="0"/>
            </a:br>
            <a:r>
              <a:rPr lang="en-US" sz="3600" dirty="0" err="1"/>
              <a:t>prateća</a:t>
            </a:r>
            <a:r>
              <a:rPr lang="en-US" sz="3600" dirty="0"/>
              <a:t> </a:t>
            </a:r>
            <a:r>
              <a:rPr lang="en-US" sz="3600" dirty="0" err="1"/>
              <a:t>dokumentacija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76FE308-F3C4-4180-804A-4DABD64A72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D312725-C581-41CE-A68B-F2E071CD6D83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A7D5B6-84F4-4706-9383-42F5914201C3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489231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439418"/>
            <a:ext cx="7408333" cy="3993307"/>
          </a:xfrm>
        </p:spPr>
        <p:txBody>
          <a:bodyPr>
            <a:normAutofit lnSpcReduction="10000"/>
          </a:bodyPr>
          <a:lstStyle/>
          <a:p>
            <a:r>
              <a:rPr lang="en-US" b="1" dirty="0" err="1"/>
              <a:t>kancelarijski</a:t>
            </a:r>
            <a:r>
              <a:rPr lang="en-US" b="1" dirty="0"/>
              <a:t>, </a:t>
            </a:r>
            <a:r>
              <a:rPr lang="en-US" b="1" dirty="0" err="1"/>
              <a:t>radni</a:t>
            </a:r>
            <a:r>
              <a:rPr lang="en-US" b="1" dirty="0"/>
              <a:t> </a:t>
            </a:r>
            <a:r>
              <a:rPr lang="en-US" b="1" dirty="0" err="1"/>
              <a:t>materijal</a:t>
            </a:r>
            <a:r>
              <a:rPr lang="sr-Latn-RS" b="1" dirty="0"/>
              <a:t> </a:t>
            </a:r>
            <a:r>
              <a:rPr lang="sr-Latn-RS" dirty="0"/>
              <a:t>(</a:t>
            </a:r>
            <a:r>
              <a:rPr lang="en-US" dirty="0" err="1"/>
              <a:t>kompletna</a:t>
            </a:r>
            <a:r>
              <a:rPr lang="en-US" dirty="0"/>
              <a:t> </a:t>
            </a:r>
            <a:r>
              <a:rPr lang="en-US" dirty="0" err="1"/>
              <a:t>nabavka</a:t>
            </a:r>
            <a:r>
              <a:rPr lang="sr-Latn-RS" dirty="0"/>
              <a:t>, izvod banke, faktura/otpremnica);</a:t>
            </a:r>
            <a:endParaRPr lang="sr-Latn-RS" b="1" dirty="0"/>
          </a:p>
          <a:p>
            <a:r>
              <a:rPr lang="en-US" b="1" dirty="0" err="1"/>
              <a:t>osve</a:t>
            </a:r>
            <a:r>
              <a:rPr lang="sr-Latn-RS" b="1" dirty="0"/>
              <a:t>ž</a:t>
            </a:r>
            <a:r>
              <a:rPr lang="en-US" b="1" dirty="0" err="1"/>
              <a:t>enja</a:t>
            </a:r>
            <a:r>
              <a:rPr lang="en-US" b="1" dirty="0"/>
              <a:t>, </a:t>
            </a:r>
            <a:r>
              <a:rPr lang="en-US" b="1" dirty="0" err="1"/>
              <a:t>hrana</a:t>
            </a:r>
            <a:r>
              <a:rPr lang="en-US" b="1" dirty="0"/>
              <a:t>, </a:t>
            </a:r>
            <a:r>
              <a:rPr lang="en-US" b="1" dirty="0" err="1"/>
              <a:t>sme</a:t>
            </a:r>
            <a:r>
              <a:rPr lang="sr-Latn-RS" b="1" dirty="0"/>
              <a:t>š</a:t>
            </a:r>
            <a:r>
              <a:rPr lang="en-US" b="1" dirty="0" err="1"/>
              <a:t>taj</a:t>
            </a:r>
            <a:r>
              <a:rPr lang="en-US" b="1" dirty="0"/>
              <a:t>, </a:t>
            </a:r>
            <a:r>
              <a:rPr lang="en-US" b="1" dirty="0" err="1"/>
              <a:t>prostor</a:t>
            </a:r>
            <a:r>
              <a:rPr lang="en-US" b="1" dirty="0"/>
              <a:t> </a:t>
            </a:r>
            <a:r>
              <a:rPr lang="sr-Latn-RS" b="1" dirty="0"/>
              <a:t>za </a:t>
            </a:r>
            <a:r>
              <a:rPr lang="en-US" b="1" dirty="0" err="1"/>
              <a:t>doga</a:t>
            </a:r>
            <a:r>
              <a:rPr lang="sr-Latn-RS" b="1" dirty="0"/>
              <a:t>đ</a:t>
            </a:r>
            <a:r>
              <a:rPr lang="en-US" b="1" dirty="0" err="1"/>
              <a:t>aj</a:t>
            </a:r>
            <a:r>
              <a:rPr lang="sr-Latn-RS" b="1" dirty="0"/>
              <a:t>, i sl. </a:t>
            </a:r>
            <a:r>
              <a:rPr lang="sr-Latn-RS" dirty="0"/>
              <a:t>(</a:t>
            </a:r>
            <a:r>
              <a:rPr lang="en-US" dirty="0" err="1"/>
              <a:t>kompletna</a:t>
            </a:r>
            <a:r>
              <a:rPr lang="en-US" dirty="0"/>
              <a:t> </a:t>
            </a:r>
            <a:r>
              <a:rPr lang="en-US" dirty="0" err="1"/>
              <a:t>nabavka</a:t>
            </a:r>
            <a:r>
              <a:rPr lang="sr-Latn-RS" dirty="0"/>
              <a:t>, izvod banke, faktura/otpremnica,</a:t>
            </a:r>
            <a:r>
              <a:rPr lang="en-US" dirty="0"/>
              <a:t> </a:t>
            </a:r>
            <a:r>
              <a:rPr lang="en-US" dirty="0" err="1"/>
              <a:t>kopija</a:t>
            </a:r>
            <a:r>
              <a:rPr lang="en-US" dirty="0"/>
              <a:t> </a:t>
            </a:r>
            <a:r>
              <a:rPr lang="en-US" dirty="0" err="1"/>
              <a:t>spiska</a:t>
            </a:r>
            <a:r>
              <a:rPr lang="en-US" dirty="0"/>
              <a:t> u</a:t>
            </a:r>
            <a:r>
              <a:rPr lang="sr-Latn-RS" dirty="0"/>
              <a:t>č</a:t>
            </a:r>
            <a:r>
              <a:rPr lang="en-US" dirty="0" err="1"/>
              <a:t>esnika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fotografije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doga</a:t>
            </a:r>
            <a:r>
              <a:rPr lang="sr-Latn-RS" dirty="0"/>
              <a:t>đ</a:t>
            </a:r>
            <a:r>
              <a:rPr lang="en-US" dirty="0" err="1"/>
              <a:t>aja</a:t>
            </a:r>
            <a:r>
              <a:rPr lang="sr-Latn-RS" dirty="0"/>
              <a:t>, agenda, evaluacioni upitnik)</a:t>
            </a:r>
          </a:p>
          <a:p>
            <a:r>
              <a:rPr lang="sr-Latn-RS" b="1" dirty="0"/>
              <a:t>š</a:t>
            </a:r>
            <a:r>
              <a:rPr lang="en-US" b="1" dirty="0" err="1"/>
              <a:t>tampa</a:t>
            </a:r>
            <a:r>
              <a:rPr lang="sr-Latn-RS" b="1" dirty="0"/>
              <a:t>/dizajn </a:t>
            </a:r>
            <a:r>
              <a:rPr lang="sr-Latn-RS" dirty="0"/>
              <a:t>(</a:t>
            </a:r>
            <a:r>
              <a:rPr lang="en-US" dirty="0" err="1"/>
              <a:t>kompletna</a:t>
            </a:r>
            <a:r>
              <a:rPr lang="en-US" dirty="0"/>
              <a:t> </a:t>
            </a:r>
            <a:r>
              <a:rPr lang="en-US" dirty="0" err="1"/>
              <a:t>nabavka</a:t>
            </a:r>
            <a:r>
              <a:rPr lang="sr-Latn-RS" dirty="0"/>
              <a:t>, izvod banke, faktura/otpremnica,</a:t>
            </a:r>
            <a:r>
              <a:rPr lang="en-US" dirty="0"/>
              <a:t> </a:t>
            </a:r>
            <a:r>
              <a:rPr lang="en-US" dirty="0" err="1"/>
              <a:t>po</a:t>
            </a:r>
            <a:r>
              <a:rPr lang="en-US" dirty="0"/>
              <a:t> </a:t>
            </a:r>
            <a:r>
              <a:rPr lang="en-US" dirty="0" err="1"/>
              <a:t>primerak</a:t>
            </a:r>
            <a:r>
              <a:rPr lang="en-US" dirty="0"/>
              <a:t> </a:t>
            </a:r>
            <a:r>
              <a:rPr lang="en-US" dirty="0" err="1"/>
              <a:t>svega</a:t>
            </a:r>
            <a:r>
              <a:rPr lang="en-US" dirty="0"/>
              <a:t> </a:t>
            </a:r>
            <a:r>
              <a:rPr lang="sr-Latn-RS" dirty="0" err="1"/>
              <a:t>š</a:t>
            </a:r>
            <a:r>
              <a:rPr lang="en-US" dirty="0"/>
              <a:t>to </a:t>
            </a:r>
            <a:r>
              <a:rPr lang="en-US" dirty="0" err="1"/>
              <a:t>stoji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fakturi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ako</a:t>
            </a:r>
            <a:r>
              <a:rPr lang="en-US" dirty="0"/>
              <a:t> je </a:t>
            </a:r>
            <a:r>
              <a:rPr lang="sr-Latn-RS" dirty="0" err="1"/>
              <a:t>š</a:t>
            </a:r>
            <a:r>
              <a:rPr lang="en-US" dirty="0" err="1"/>
              <a:t>tampan</a:t>
            </a:r>
            <a:r>
              <a:rPr lang="en-US" dirty="0"/>
              <a:t> </a:t>
            </a:r>
            <a:r>
              <a:rPr lang="en-US" dirty="0" err="1"/>
              <a:t>ograni</a:t>
            </a:r>
            <a:r>
              <a:rPr lang="sr-Latn-RS" dirty="0"/>
              <a:t>č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tira</a:t>
            </a:r>
            <a:r>
              <a:rPr lang="sr-Latn-RS" dirty="0"/>
              <a:t>ž</a:t>
            </a:r>
            <a:r>
              <a:rPr lang="en-US" dirty="0"/>
              <a:t> </a:t>
            </a:r>
            <a:r>
              <a:rPr lang="en-US" dirty="0" err="1"/>
              <a:t>onda</a:t>
            </a:r>
            <a:r>
              <a:rPr lang="en-US" dirty="0"/>
              <a:t> </a:t>
            </a:r>
            <a:r>
              <a:rPr lang="en-US" dirty="0" err="1"/>
              <a:t>fotografija</a:t>
            </a:r>
            <a:r>
              <a:rPr lang="en-US" dirty="0"/>
              <a:t> </a:t>
            </a:r>
            <a:r>
              <a:rPr lang="sr-Latn-RS" dirty="0" err="1"/>
              <a:t>š</a:t>
            </a:r>
            <a:r>
              <a:rPr lang="en-US" dirty="0" err="1"/>
              <a:t>tampanog</a:t>
            </a:r>
            <a:r>
              <a:rPr lang="en-US" dirty="0"/>
              <a:t> </a:t>
            </a:r>
            <a:r>
              <a:rPr lang="en-US" dirty="0" err="1"/>
              <a:t>materijala</a:t>
            </a:r>
            <a:r>
              <a:rPr lang="sr-Latn-RS" dirty="0"/>
              <a:t>, </a:t>
            </a:r>
            <a:r>
              <a:rPr lang="en-US" dirty="0" err="1"/>
              <a:t>mejl</a:t>
            </a:r>
            <a:r>
              <a:rPr lang="en-US" dirty="0"/>
              <a:t> </a:t>
            </a:r>
            <a:r>
              <a:rPr lang="en-US" dirty="0" err="1"/>
              <a:t>odobrenja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visibility</a:t>
            </a:r>
            <a:r>
              <a:rPr lang="sr-Latn-RS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26</a:t>
            </a:fld>
            <a:endParaRPr lang="bs-Latn-B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6540" y="185211"/>
            <a:ext cx="8229600" cy="1578504"/>
          </a:xfrm>
        </p:spPr>
        <p:txBody>
          <a:bodyPr>
            <a:normAutofit/>
          </a:bodyPr>
          <a:lstStyle/>
          <a:p>
            <a:r>
              <a:rPr lang="en-US" sz="3600" dirty="0" err="1"/>
              <a:t>Tipovi</a:t>
            </a:r>
            <a:r>
              <a:rPr lang="en-US" sz="3600" dirty="0"/>
              <a:t> </a:t>
            </a:r>
            <a:r>
              <a:rPr lang="en-US" sz="3600" dirty="0" err="1"/>
              <a:t>troškova</a:t>
            </a:r>
            <a:r>
              <a:rPr lang="en-US" sz="3600" dirty="0"/>
              <a:t> </a:t>
            </a:r>
            <a:r>
              <a:rPr lang="en-US" sz="3600" dirty="0" err="1"/>
              <a:t>i</a:t>
            </a:r>
            <a:r>
              <a:rPr lang="en-US" sz="3600" dirty="0"/>
              <a:t> </a:t>
            </a:r>
            <a:r>
              <a:rPr lang="sr-Latn-RS" sz="3600" dirty="0"/>
              <a:t/>
            </a:r>
            <a:br>
              <a:rPr lang="sr-Latn-RS" sz="3600" dirty="0"/>
            </a:br>
            <a:r>
              <a:rPr lang="en-US" sz="3600" dirty="0" err="1"/>
              <a:t>prateća</a:t>
            </a:r>
            <a:r>
              <a:rPr lang="en-US" sz="3600" dirty="0"/>
              <a:t> </a:t>
            </a:r>
            <a:r>
              <a:rPr lang="en-US" sz="3600" dirty="0" err="1"/>
              <a:t>dokumentacija</a:t>
            </a:r>
            <a:r>
              <a:rPr lang="sr-Latn-RS" sz="3600" dirty="0"/>
              <a:t> II </a:t>
            </a:r>
            <a:endParaRPr lang="en-US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3B3DAE-A2E0-4327-A3AC-2F87FDCC92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6D42653-6D3B-4455-BDD2-EC2070F6D951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0A3985-AFE9-4F54-9333-1C244691DEEA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57397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003399"/>
                </a:solidFill>
                <a:latin typeface="Myriad Pro" panose="020B0503030403020204" pitchFamily="34" charset="0"/>
              </a:rPr>
              <a:t>D</a:t>
            </a:r>
            <a:r>
              <a:rPr lang="bs-Latn-BA" dirty="0">
                <a:solidFill>
                  <a:srgbClr val="003399"/>
                </a:solidFill>
                <a:latin typeface="Myriad Pro" panose="020B0503030403020204" pitchFamily="34" charset="0"/>
              </a:rPr>
              <a:t>užina trajanja projekata treba da bude između 6 i 9 meseci (u periodu septembar 2020 – juni 20</a:t>
            </a:r>
            <a:r>
              <a:rPr lang="en-US" dirty="0">
                <a:solidFill>
                  <a:srgbClr val="003399"/>
                </a:solidFill>
                <a:latin typeface="Myriad Pro" panose="020B0503030403020204" pitchFamily="34" charset="0"/>
              </a:rPr>
              <a:t>2</a:t>
            </a:r>
            <a:r>
              <a:rPr lang="sr-Latn-RS" dirty="0">
                <a:solidFill>
                  <a:srgbClr val="003399"/>
                </a:solidFill>
                <a:latin typeface="Myriad Pro" panose="020B0503030403020204" pitchFamily="34" charset="0"/>
              </a:rPr>
              <a:t>1</a:t>
            </a:r>
            <a:r>
              <a:rPr lang="bs-Latn-BA" dirty="0">
                <a:solidFill>
                  <a:srgbClr val="003399"/>
                </a:solidFill>
                <a:latin typeface="Myriad Pro" panose="020B0503030403020204" pitchFamily="34" charset="0"/>
              </a:rPr>
              <a:t>.)</a:t>
            </a:r>
            <a:endParaRPr lang="en-US" dirty="0">
              <a:solidFill>
                <a:srgbClr val="003399"/>
              </a:solidFill>
              <a:latin typeface="Myriad Pro" panose="020B0503030403020204" pitchFamily="34" charset="0"/>
            </a:endParaRPr>
          </a:p>
          <a:p>
            <a:r>
              <a:rPr lang="hr-HR" dirty="0">
                <a:solidFill>
                  <a:srgbClr val="003399"/>
                </a:solidFill>
                <a:latin typeface="Myriad Pro" panose="020B0503030403020204" pitchFamily="34" charset="0"/>
              </a:rPr>
              <a:t>Vrednost projektnih predloga koji će se dodeliti </a:t>
            </a:r>
            <a:r>
              <a:rPr lang="hr-HR" b="1" dirty="0">
                <a:solidFill>
                  <a:srgbClr val="003399"/>
                </a:solidFill>
                <a:latin typeface="Myriad Pro" panose="020B0503030403020204" pitchFamily="34" charset="0"/>
              </a:rPr>
              <a:t>mora biti</a:t>
            </a:r>
            <a:r>
              <a:rPr lang="hr-HR" dirty="0">
                <a:solidFill>
                  <a:srgbClr val="003399"/>
                </a:solidFill>
                <a:latin typeface="Myriad Pro" panose="020B0503030403020204" pitchFamily="34" charset="0"/>
              </a:rPr>
              <a:t> između </a:t>
            </a:r>
            <a:r>
              <a:rPr lang="bs-Latn-BA" dirty="0">
                <a:solidFill>
                  <a:srgbClr val="003399"/>
                </a:solidFill>
                <a:latin typeface="Myriad Pro" panose="020B0503030403020204" pitchFamily="34" charset="0"/>
              </a:rPr>
              <a:t>5.000 i 25.000 USD;</a:t>
            </a:r>
          </a:p>
          <a:p>
            <a:pPr algn="just"/>
            <a:r>
              <a:rPr lang="bs-Latn-BA" dirty="0">
                <a:solidFill>
                  <a:srgbClr val="003399"/>
                </a:solidFill>
                <a:latin typeface="Myriad Pro" panose="020B0503030403020204" pitchFamily="34" charset="0"/>
              </a:rPr>
              <a:t>Pre nego što </a:t>
            </a:r>
            <a:r>
              <a:rPr lang="en-US" dirty="0">
                <a:solidFill>
                  <a:srgbClr val="003399"/>
                </a:solidFill>
                <a:latin typeface="Myriad Pro" panose="020B0503030403020204" pitchFamily="34" charset="0"/>
              </a:rPr>
              <a:t>se </a:t>
            </a:r>
            <a:r>
              <a:rPr lang="bs-Latn-BA" dirty="0">
                <a:solidFill>
                  <a:srgbClr val="003399"/>
                </a:solidFill>
                <a:latin typeface="Myriad Pro" panose="020B0503030403020204" pitchFamily="34" charset="0"/>
              </a:rPr>
              <a:t>počn</a:t>
            </a:r>
            <a:r>
              <a:rPr lang="en-US" dirty="0">
                <a:solidFill>
                  <a:srgbClr val="003399"/>
                </a:solidFill>
                <a:latin typeface="Myriad Pro" panose="020B0503030403020204" pitchFamily="34" charset="0"/>
              </a:rPr>
              <a:t>e</a:t>
            </a:r>
            <a:r>
              <a:rPr lang="bs-Latn-BA" dirty="0">
                <a:solidFill>
                  <a:srgbClr val="003399"/>
                </a:solidFill>
                <a:latin typeface="Myriad Pro" panose="020B0503030403020204" pitchFamily="34" charset="0"/>
              </a:rPr>
              <a:t> sa pripremom projektnog predloga </a:t>
            </a:r>
            <a:r>
              <a:rPr lang="en-US" dirty="0" err="1">
                <a:solidFill>
                  <a:srgbClr val="003399"/>
                </a:solidFill>
                <a:latin typeface="Myriad Pro" panose="020B0503030403020204" pitchFamily="34" charset="0"/>
              </a:rPr>
              <a:t>va</a:t>
            </a:r>
            <a:r>
              <a:rPr lang="sr-Latn-RS" dirty="0">
                <a:solidFill>
                  <a:srgbClr val="003399"/>
                </a:solidFill>
                <a:latin typeface="Myriad Pro" panose="020B0503030403020204" pitchFamily="34" charset="0"/>
              </a:rPr>
              <a:t>žno je dobro pročitati </a:t>
            </a:r>
            <a:r>
              <a:rPr lang="bs-Latn-BA" dirty="0">
                <a:solidFill>
                  <a:srgbClr val="003399"/>
                </a:solidFill>
                <a:latin typeface="Myriad Pro" panose="020B0503030403020204" pitchFamily="34" charset="0"/>
              </a:rPr>
              <a:t>Smernice za aplikante, jer se u njima nalaze detaljna uputstva;</a:t>
            </a:r>
          </a:p>
          <a:p>
            <a:r>
              <a:rPr lang="bs-Latn-BA" dirty="0">
                <a:solidFill>
                  <a:srgbClr val="003399"/>
                </a:solidFill>
                <a:latin typeface="Myriad Pro" panose="020B0503030403020204" pitchFamily="34" charset="0"/>
              </a:rPr>
              <a:t>Projekti vrednosti preko 10.000 USD</a:t>
            </a:r>
            <a:r>
              <a:rPr lang="en-US" dirty="0">
                <a:solidFill>
                  <a:srgbClr val="003399"/>
                </a:solidFill>
                <a:latin typeface="Myriad Pro" panose="020B0503030403020204" pitchFamily="34" charset="0"/>
              </a:rPr>
              <a:t> </a:t>
            </a:r>
            <a:r>
              <a:rPr lang="bs-Latn-BA" dirty="0">
                <a:solidFill>
                  <a:srgbClr val="003399"/>
                </a:solidFill>
                <a:latin typeface="Myriad Pro" panose="020B0503030403020204" pitchFamily="34" charset="0"/>
              </a:rPr>
              <a:t>treba da imaju preko 75  bodova da bi bili razmatrani za finansiranje.</a:t>
            </a:r>
            <a:endParaRPr lang="sr-Latn-RS" dirty="0">
              <a:solidFill>
                <a:srgbClr val="003399"/>
              </a:solidFill>
              <a:latin typeface="Myriad Pro" panose="020B0503030403020204" pitchFamily="34" charset="0"/>
            </a:endParaRPr>
          </a:p>
          <a:p>
            <a:r>
              <a:rPr lang="sr-Latn-RS" dirty="0">
                <a:solidFill>
                  <a:srgbClr val="003399"/>
                </a:solidFill>
                <a:latin typeface="Myriad Pro" panose="020B0503030403020204" pitchFamily="34" charset="0"/>
              </a:rPr>
              <a:t>Minimalan broj poena koji projekat mora da ostvari je 50.</a:t>
            </a:r>
            <a:endParaRPr lang="bs-Latn-BA" sz="1400" dirty="0">
              <a:solidFill>
                <a:srgbClr val="003399"/>
              </a:solidFill>
            </a:endParaRP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/>
              <a:t>Regionalni program lokalne demokratije na Zapadnom Balkanu finansira Europska unija a provodi UNDP</a:t>
            </a:r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27</a:t>
            </a:fld>
            <a:endParaRPr lang="bs-Latn-B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3568" y="347607"/>
            <a:ext cx="8229600" cy="1252728"/>
          </a:xfrm>
        </p:spPr>
        <p:txBody>
          <a:bodyPr>
            <a:normAutofit/>
          </a:bodyPr>
          <a:lstStyle/>
          <a:p>
            <a:r>
              <a:rPr lang="bs-Latn-BA" sz="3600" dirty="0">
                <a:solidFill>
                  <a:schemeClr val="bg1"/>
                </a:solidFill>
                <a:ea typeface="Cambria" panose="02040503050406030204" pitchFamily="18" charset="0"/>
              </a:rPr>
              <a:t>Trajanje i vrednosti </a:t>
            </a:r>
            <a:br>
              <a:rPr lang="bs-Latn-BA" sz="3600" dirty="0">
                <a:solidFill>
                  <a:schemeClr val="bg1"/>
                </a:solidFill>
                <a:ea typeface="Cambria" panose="02040503050406030204" pitchFamily="18" charset="0"/>
              </a:rPr>
            </a:br>
            <a:r>
              <a:rPr lang="bs-Latn-BA" sz="3600" dirty="0">
                <a:solidFill>
                  <a:schemeClr val="bg1"/>
                </a:solidFill>
                <a:ea typeface="Cambria" panose="02040503050406030204" pitchFamily="18" charset="0"/>
              </a:rPr>
              <a:t>OCD projekata</a:t>
            </a:r>
            <a:endParaRPr lang="en-US" sz="3600" dirty="0">
              <a:solidFill>
                <a:schemeClr val="bg1"/>
              </a:solidFill>
              <a:ea typeface="Cambria" panose="020405030504060302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26490B-C9EB-441C-9BE3-92A29FA151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8BF0B8C-CED2-486D-816F-602BC466328C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DEFC17-0DFB-456F-B397-978FF02205E2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697943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4045299"/>
          </a:xfrm>
        </p:spPr>
        <p:txBody>
          <a:bodyPr>
            <a:normAutofit/>
          </a:bodyPr>
          <a:lstStyle/>
          <a:p>
            <a:pPr marL="525780" lvl="1">
              <a:lnSpc>
                <a:spcPct val="80000"/>
              </a:lnSpc>
            </a:pPr>
            <a:r>
              <a:rPr lang="en-GB" sz="2000" b="1" dirty="0" err="1"/>
              <a:t>Dokumenta</a:t>
            </a:r>
            <a:r>
              <a:rPr lang="en-GB" sz="2000" b="1" dirty="0"/>
              <a:t> </a:t>
            </a:r>
            <a:r>
              <a:rPr lang="en-GB" sz="2000" b="1" dirty="0" err="1"/>
              <a:t>za</a:t>
            </a:r>
            <a:r>
              <a:rPr lang="en-GB" sz="2000" b="1" dirty="0"/>
              <a:t> OCD </a:t>
            </a:r>
            <a:r>
              <a:rPr lang="en-GB" sz="2000" b="1" dirty="0" err="1"/>
              <a:t>aplikaciju</a:t>
            </a:r>
            <a:endParaRPr lang="en-GB" sz="2000" b="1" dirty="0"/>
          </a:p>
          <a:p>
            <a:pPr marL="525780" lvl="1">
              <a:lnSpc>
                <a:spcPct val="80000"/>
              </a:lnSpc>
            </a:pPr>
            <a:r>
              <a:rPr lang="en-GB" sz="2000" b="1" dirty="0" err="1"/>
              <a:t>Smernice</a:t>
            </a:r>
            <a:r>
              <a:rPr lang="en-GB" sz="2000" b="1" dirty="0"/>
              <a:t> </a:t>
            </a:r>
            <a:r>
              <a:rPr lang="en-GB" sz="2000" b="1" dirty="0" err="1"/>
              <a:t>za</a:t>
            </a:r>
            <a:r>
              <a:rPr lang="en-GB" sz="2000" b="1" dirty="0"/>
              <a:t> </a:t>
            </a:r>
            <a:r>
              <a:rPr lang="en-GB" sz="2000" b="1" dirty="0" err="1"/>
              <a:t>aplikante</a:t>
            </a:r>
            <a:r>
              <a:rPr lang="sr-Latn-RS" sz="2000" b="1" dirty="0"/>
              <a:t> </a:t>
            </a:r>
            <a:endParaRPr lang="en-GB" sz="2000" b="1" dirty="0"/>
          </a:p>
          <a:p>
            <a:pPr marL="525780" lvl="1">
              <a:lnSpc>
                <a:spcPct val="80000"/>
              </a:lnSpc>
            </a:pPr>
            <a:r>
              <a:rPr lang="en-GB" sz="2000" b="1" dirty="0" err="1"/>
              <a:t>Predlog</a:t>
            </a:r>
            <a:r>
              <a:rPr lang="en-GB" sz="2000" b="1" dirty="0"/>
              <a:t> </a:t>
            </a:r>
            <a:r>
              <a:rPr lang="en-GB" sz="2000" b="1" dirty="0" err="1"/>
              <a:t>projekta</a:t>
            </a:r>
            <a:endParaRPr lang="en-GB" sz="2000" b="1" dirty="0"/>
          </a:p>
          <a:p>
            <a:pPr marL="525780" lvl="1">
              <a:lnSpc>
                <a:spcPct val="80000"/>
              </a:lnSpc>
            </a:pPr>
            <a:r>
              <a:rPr lang="en-GB" sz="2000" b="1" dirty="0" err="1"/>
              <a:t>Budžet</a:t>
            </a:r>
            <a:r>
              <a:rPr lang="en-GB" sz="2000" b="1" dirty="0"/>
              <a:t> </a:t>
            </a:r>
            <a:r>
              <a:rPr lang="en-GB" sz="2000" b="1" dirty="0" err="1"/>
              <a:t>projekta</a:t>
            </a:r>
            <a:r>
              <a:rPr lang="en-GB" sz="2000" b="1" dirty="0"/>
              <a:t> </a:t>
            </a:r>
          </a:p>
          <a:p>
            <a:pPr marL="525780" lvl="1">
              <a:lnSpc>
                <a:spcPct val="80000"/>
              </a:lnSpc>
            </a:pPr>
            <a:r>
              <a:rPr lang="en-GB" sz="2000" b="1" dirty="0"/>
              <a:t>Plan </a:t>
            </a:r>
            <a:r>
              <a:rPr lang="en-GB" sz="2000" b="1" dirty="0" err="1"/>
              <a:t>aktivnosti</a:t>
            </a:r>
            <a:r>
              <a:rPr lang="en-GB" sz="2000" b="1" dirty="0"/>
              <a:t> </a:t>
            </a:r>
            <a:r>
              <a:rPr lang="en-GB" sz="2000" b="1" dirty="0" err="1"/>
              <a:t>i</a:t>
            </a:r>
            <a:r>
              <a:rPr lang="en-GB" sz="2000" b="1" dirty="0"/>
              <a:t> </a:t>
            </a:r>
            <a:r>
              <a:rPr lang="en-GB" sz="2000" b="1" dirty="0" err="1"/>
              <a:t>promocije</a:t>
            </a:r>
            <a:endParaRPr lang="en-GB" sz="2000" b="1" dirty="0"/>
          </a:p>
          <a:p>
            <a:pPr marL="525780" lvl="1">
              <a:lnSpc>
                <a:spcPct val="80000"/>
              </a:lnSpc>
            </a:pPr>
            <a:r>
              <a:rPr lang="en-GB" sz="2000" b="1" dirty="0" err="1"/>
              <a:t>Administrativni</a:t>
            </a:r>
            <a:r>
              <a:rPr lang="en-GB" sz="2000" b="1" dirty="0"/>
              <a:t> </a:t>
            </a:r>
            <a:r>
              <a:rPr lang="en-GB" sz="2000" b="1" dirty="0" err="1"/>
              <a:t>podaci</a:t>
            </a:r>
            <a:r>
              <a:rPr lang="en-GB" sz="2000" b="1" dirty="0"/>
              <a:t> o </a:t>
            </a:r>
            <a:r>
              <a:rPr lang="en-GB" sz="2000" b="1" dirty="0" err="1"/>
              <a:t>podnosiocu</a:t>
            </a:r>
            <a:r>
              <a:rPr lang="en-GB" sz="2000" b="1" dirty="0"/>
              <a:t> </a:t>
            </a:r>
            <a:r>
              <a:rPr lang="en-GB" sz="2000" b="1" dirty="0" err="1"/>
              <a:t>projekta</a:t>
            </a:r>
            <a:endParaRPr lang="en-GB" sz="2000" b="1" dirty="0"/>
          </a:p>
          <a:p>
            <a:pPr marL="525780" lvl="1">
              <a:lnSpc>
                <a:spcPct val="80000"/>
              </a:lnSpc>
            </a:pPr>
            <a:r>
              <a:rPr lang="en-GB" sz="2000" b="1" dirty="0" err="1"/>
              <a:t>Finansijska</a:t>
            </a:r>
            <a:r>
              <a:rPr lang="en-GB" sz="2000" b="1" dirty="0"/>
              <a:t> </a:t>
            </a:r>
            <a:r>
              <a:rPr lang="en-GB" sz="2000" b="1" dirty="0" err="1"/>
              <a:t>identifikaciona</a:t>
            </a:r>
            <a:r>
              <a:rPr lang="en-GB" sz="2000" b="1" dirty="0"/>
              <a:t> forma</a:t>
            </a:r>
          </a:p>
          <a:p>
            <a:pPr marL="525780" lvl="1">
              <a:lnSpc>
                <a:spcPct val="80000"/>
              </a:lnSpc>
            </a:pPr>
            <a:r>
              <a:rPr lang="en-GB" sz="2000" b="1" dirty="0" err="1"/>
              <a:t>Izjava</a:t>
            </a:r>
            <a:r>
              <a:rPr lang="en-GB" sz="2000" b="1" dirty="0"/>
              <a:t> o </a:t>
            </a:r>
            <a:r>
              <a:rPr lang="en-GB" sz="2000" b="1" dirty="0" err="1"/>
              <a:t>ispunjenosti</a:t>
            </a:r>
            <a:r>
              <a:rPr lang="en-GB" sz="2000" b="1" dirty="0"/>
              <a:t> </a:t>
            </a:r>
            <a:r>
              <a:rPr lang="en-GB" sz="2000" b="1" dirty="0" err="1"/>
              <a:t>uslova</a:t>
            </a:r>
            <a:endParaRPr lang="en-GB" sz="2000" b="1" dirty="0"/>
          </a:p>
          <a:p>
            <a:pPr marL="525780" lvl="1">
              <a:lnSpc>
                <a:spcPct val="80000"/>
              </a:lnSpc>
            </a:pPr>
            <a:r>
              <a:rPr lang="en-GB" sz="2000" b="1" dirty="0" err="1"/>
              <a:t>Izjava</a:t>
            </a:r>
            <a:r>
              <a:rPr lang="en-GB" sz="2000" b="1" dirty="0"/>
              <a:t> o </a:t>
            </a:r>
            <a:r>
              <a:rPr lang="en-GB" sz="2000" b="1" dirty="0" err="1"/>
              <a:t>nepostojanju</a:t>
            </a:r>
            <a:r>
              <a:rPr lang="en-GB" sz="2000" b="1" dirty="0"/>
              <a:t> </a:t>
            </a:r>
            <a:r>
              <a:rPr lang="en-GB" sz="2000" b="1" dirty="0" err="1"/>
              <a:t>dvostrukog</a:t>
            </a:r>
            <a:r>
              <a:rPr lang="en-GB" sz="2000" b="1" dirty="0"/>
              <a:t> </a:t>
            </a:r>
            <a:r>
              <a:rPr lang="en-GB" sz="2000" b="1" dirty="0" err="1"/>
              <a:t>finansiranja</a:t>
            </a:r>
            <a:endParaRPr lang="en-GB" sz="2000" b="1" dirty="0"/>
          </a:p>
          <a:p>
            <a:pPr marL="525780" lvl="1">
              <a:lnSpc>
                <a:spcPct val="80000"/>
              </a:lnSpc>
            </a:pPr>
            <a:r>
              <a:rPr lang="en-GB" sz="2000" b="1" dirty="0" err="1"/>
              <a:t>Izjava</a:t>
            </a:r>
            <a:r>
              <a:rPr lang="en-GB" sz="2000" b="1" dirty="0"/>
              <a:t> o </a:t>
            </a:r>
            <a:r>
              <a:rPr lang="en-GB" sz="2000" b="1" dirty="0" err="1"/>
              <a:t>partnerstvu</a:t>
            </a:r>
            <a:endParaRPr lang="en-GB" sz="2000" b="1" dirty="0"/>
          </a:p>
          <a:p>
            <a:pPr marL="525780" lvl="1">
              <a:lnSpc>
                <a:spcPct val="80000"/>
              </a:lnSpc>
            </a:pPr>
            <a:r>
              <a:rPr lang="en-GB" sz="2000" b="1" dirty="0" err="1"/>
              <a:t>Obrazac</a:t>
            </a:r>
            <a:r>
              <a:rPr lang="en-GB" sz="2000" b="1" dirty="0"/>
              <a:t>  </a:t>
            </a:r>
            <a:r>
              <a:rPr lang="en-GB" sz="2000" b="1" dirty="0" err="1"/>
              <a:t>biografije</a:t>
            </a:r>
            <a:endParaRPr lang="en-GB" sz="2000" b="1" dirty="0"/>
          </a:p>
          <a:p>
            <a:pPr marL="525780" lvl="1">
              <a:lnSpc>
                <a:spcPct val="80000"/>
              </a:lnSpc>
            </a:pPr>
            <a:r>
              <a:rPr lang="en-GB" sz="2000" b="1" dirty="0" err="1"/>
              <a:t>Izjava</a:t>
            </a:r>
            <a:r>
              <a:rPr lang="en-GB" sz="2000" b="1" dirty="0"/>
              <a:t> o </a:t>
            </a:r>
            <a:r>
              <a:rPr lang="en-GB" sz="2000" b="1" dirty="0" err="1"/>
              <a:t>dostupnosti</a:t>
            </a:r>
            <a:endParaRPr lang="en-GB" sz="2000" b="1" dirty="0"/>
          </a:p>
          <a:p>
            <a:pPr marL="525780" lvl="1">
              <a:lnSpc>
                <a:spcPct val="80000"/>
              </a:lnSpc>
            </a:pPr>
            <a:r>
              <a:rPr lang="en-GB" sz="2000" b="1" dirty="0" err="1"/>
              <a:t>Lista</a:t>
            </a:r>
            <a:r>
              <a:rPr lang="en-GB" sz="2000" b="1" dirty="0"/>
              <a:t> </a:t>
            </a:r>
            <a:r>
              <a:rPr lang="en-GB" sz="2000" b="1" dirty="0" err="1"/>
              <a:t>za</a:t>
            </a:r>
            <a:r>
              <a:rPr lang="en-GB" sz="2000" b="1" dirty="0"/>
              <a:t> </a:t>
            </a:r>
            <a:r>
              <a:rPr lang="en-GB" sz="2000" b="1" dirty="0" err="1"/>
              <a:t>proveru</a:t>
            </a:r>
            <a:endParaRPr lang="sr-Latn-R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28</a:t>
            </a:fld>
            <a:endParaRPr lang="bs-Latn-B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5209" y="304916"/>
            <a:ext cx="8229600" cy="1252728"/>
          </a:xfrm>
        </p:spPr>
        <p:txBody>
          <a:bodyPr>
            <a:normAutofit/>
          </a:bodyPr>
          <a:lstStyle/>
          <a:p>
            <a:r>
              <a:rPr lang="bs-Latn-BA" sz="3600" dirty="0"/>
              <a:t>Javni konkurs za OCD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8444BC-ADAF-4AAB-AEB4-FC8310DC8BA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D1C4C3C-061A-4FF8-B3B5-2C07895139E6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B0D55D-4952-48B6-B905-2B49D1FE2284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50831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29</a:t>
            </a:fld>
            <a:endParaRPr lang="bs-Latn-B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7" y="702939"/>
            <a:ext cx="8229600" cy="1252728"/>
          </a:xfrm>
          <a:noFill/>
        </p:spPr>
        <p:txBody>
          <a:bodyPr>
            <a:normAutofit/>
          </a:bodyPr>
          <a:lstStyle/>
          <a:p>
            <a:r>
              <a:rPr lang="bs-Latn-BA" sz="3600" dirty="0"/>
              <a:t>Srećno u procesu apliciranja!</a:t>
            </a:r>
            <a:endParaRPr lang="en-GB" sz="3600" dirty="0"/>
          </a:p>
        </p:txBody>
      </p:sp>
      <p:pic>
        <p:nvPicPr>
          <p:cNvPr id="5123" name="Picture 3" descr="C:\Users\Amra\AppData\Local\Microsoft\Windows\Temporary Internet Files\Content.IE5\7P4POOUC\desarrollo_Personal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348880"/>
            <a:ext cx="2771149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1CF0E36-B128-49B5-B219-7CA45815E8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CA1DEA1-C988-4E53-899F-4912732BC5B2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000281-F1FD-443A-9DF5-2D2F525682D0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19747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bs-Latn-BA" dirty="0"/>
              <a:t>poslednja faza u pisanju predloga projekta </a:t>
            </a:r>
          </a:p>
          <a:p>
            <a:r>
              <a:rPr lang="bs-Latn-BA" dirty="0"/>
              <a:t>predstavlja ukupni iznos koji je potreban za </a:t>
            </a:r>
            <a:r>
              <a:rPr lang="en-GB" dirty="0" err="1"/>
              <a:t>realizaciju</a:t>
            </a:r>
            <a:r>
              <a:rPr lang="bs-Latn-BA" dirty="0"/>
              <a:t> planiranih aktivnosti, a sa druge strane, planske/procenjene troškove istih</a:t>
            </a:r>
          </a:p>
          <a:p>
            <a:r>
              <a:rPr lang="bs-Latn-BA" dirty="0"/>
              <a:t>realan i detaljan </a:t>
            </a:r>
            <a:r>
              <a:rPr lang="en-GB" dirty="0" err="1"/>
              <a:t>zbir</a:t>
            </a:r>
            <a:r>
              <a:rPr lang="bs-Latn-BA" dirty="0"/>
              <a:t> troškova, olakšava praćenje utroška sredstava kao i izveštavanje (periodično i završno) prema davaocu finansijskih sredstava</a:t>
            </a:r>
          </a:p>
          <a:p>
            <a:r>
              <a:rPr lang="bs-Latn-BA" dirty="0"/>
              <a:t>sumarno, detaljno i realno prikazuje sve troškove na jednom mestu</a:t>
            </a:r>
          </a:p>
          <a:p>
            <a:endParaRPr lang="bs-Latn-BA" dirty="0"/>
          </a:p>
          <a:p>
            <a:endParaRPr lang="bs-Latn-B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bs-Latn-B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bs-Latn-BA" sz="3600" dirty="0">
                <a:solidFill>
                  <a:schemeClr val="bg1"/>
                </a:solidFill>
              </a:rPr>
              <a:t>Budžet projekta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3BA187D-93CE-4814-A946-F2902079A98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E2E8ADB-D3E3-4C61-A65C-32220E62B6C2}"/>
              </a:ext>
            </a:extLst>
          </p:cNvPr>
          <p:cNvSpPr/>
          <p:nvPr/>
        </p:nvSpPr>
        <p:spPr>
          <a:xfrm>
            <a:off x="1255846" y="415955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8D547E-90EE-43FA-AA4C-45F8407AC25A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275611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371622" y="1364568"/>
            <a:ext cx="6696744" cy="24006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sz="3600" dirty="0"/>
              <a:t>Hvala za </a:t>
            </a:r>
            <a:r>
              <a:rPr lang="en-GB" sz="3600" dirty="0" err="1"/>
              <a:t>učešće</a:t>
            </a:r>
            <a:r>
              <a:rPr lang="bs-Latn-BA" sz="3600" dirty="0"/>
              <a:t>! </a:t>
            </a:r>
          </a:p>
          <a:p>
            <a:pPr algn="ctr"/>
            <a:endParaRPr lang="bs-Latn-BA" sz="3600" dirty="0"/>
          </a:p>
          <a:p>
            <a:r>
              <a:rPr lang="bs-Latn-BA" sz="2700" dirty="0">
                <a:solidFill>
                  <a:srgbClr val="FFFF00"/>
                </a:solidFill>
              </a:rPr>
              <a:t>Name: </a:t>
            </a:r>
            <a:r>
              <a:rPr lang="bs-Latn-BA" sz="2700" dirty="0">
                <a:solidFill>
                  <a:schemeClr val="bg1"/>
                </a:solidFill>
              </a:rPr>
              <a:t>Ana Čolović             </a:t>
            </a:r>
          </a:p>
          <a:p>
            <a:r>
              <a:rPr lang="bs-Latn-BA" sz="2700" dirty="0">
                <a:solidFill>
                  <a:srgbClr val="FFFF00"/>
                </a:solidFill>
              </a:rPr>
              <a:t>E-mail: </a:t>
            </a:r>
            <a:r>
              <a:rPr lang="bs-Latn-BA" sz="27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anacolovic.finansije@gmail.com</a:t>
            </a:r>
            <a:endParaRPr lang="bs-Latn-BA" sz="2700" dirty="0">
              <a:solidFill>
                <a:schemeClr val="bg1"/>
              </a:solidFill>
            </a:endParaRPr>
          </a:p>
          <a:p>
            <a:r>
              <a:rPr lang="bs-Latn-BA" sz="2700" dirty="0">
                <a:solidFill>
                  <a:srgbClr val="FFFF00"/>
                </a:solidFill>
              </a:rPr>
              <a:t>Phone: </a:t>
            </a:r>
            <a:r>
              <a:rPr lang="bs-Latn-BA" sz="2700" dirty="0">
                <a:solidFill>
                  <a:schemeClr val="bg1"/>
                </a:solidFill>
              </a:rPr>
              <a:t>+381 65 612 612 7</a:t>
            </a:r>
          </a:p>
          <a:p>
            <a:pPr algn="ctr"/>
            <a:endParaRPr lang="bs-Latn-BA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7DF6B7-ABD4-4AE7-893C-8778A1008B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50F7BA7-C148-4789-A776-A2BB2FF6F2F6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4BBEA7B-EB9F-4F6E-A781-8C1178C2B4DF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</p:spTree>
    <p:extLst>
      <p:ext uri="{BB962C8B-B14F-4D97-AF65-F5344CB8AC3E}">
        <p14:creationId xmlns:p14="http://schemas.microsoft.com/office/powerpoint/2010/main" val="600885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7833" y="2423272"/>
            <a:ext cx="7408333" cy="3993307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bs-Latn-BA" sz="2300" dirty="0">
                <a:solidFill>
                  <a:schemeClr val="accent1">
                    <a:lumMod val="75000"/>
                  </a:schemeClr>
                </a:solidFill>
              </a:rPr>
              <a:t>Budžet je  preslikavanje projekta u vrednosne iznose i predstavlja troškove koje očekujete da će se desiti tokom trajanja projekta.</a:t>
            </a:r>
          </a:p>
          <a:p>
            <a:pPr lvl="0"/>
            <a:r>
              <a:rPr lang="bs-Latn-BA" sz="2300" dirty="0">
                <a:solidFill>
                  <a:schemeClr val="accent1">
                    <a:lumMod val="75000"/>
                  </a:schemeClr>
                </a:solidFill>
              </a:rPr>
              <a:t>Budžet treba da prati projektni predlog. </a:t>
            </a:r>
          </a:p>
          <a:p>
            <a:pPr lvl="0"/>
            <a:r>
              <a:rPr lang="bs-Latn-BA" sz="2300" dirty="0">
                <a:solidFill>
                  <a:schemeClr val="accent1">
                    <a:lumMod val="75000"/>
                  </a:schemeClr>
                </a:solidFill>
              </a:rPr>
              <a:t>Budžetske linije trebaju biti u logičnom sledu metoda rada i aktivnosti. Pokušajte osigurati što je moguće veći broj budžetskih linija zasnovanih na jasno utvrđenim troškovima, izbegavajući približne procene. Takođe je poželjno navesti (moguće) izvore finansiranja drugih donatora, ukoliko ih imate. </a:t>
            </a:r>
          </a:p>
          <a:p>
            <a:pPr lvl="0"/>
            <a:r>
              <a:rPr lang="bs-Latn-BA" sz="2300" dirty="0">
                <a:solidFill>
                  <a:schemeClr val="accent1">
                    <a:lumMod val="75000"/>
                  </a:schemeClr>
                </a:solidFill>
              </a:rPr>
              <a:t>Struktura budžeta mora biti adekvatna i pratiti projektne aktivnosti – ne može se desiti da postoji trošak koji nije iskazan kao aktivnost i obrnuto – da se planira aktivnost a da za nju nisu uključeni troškovi u budžetu</a:t>
            </a:r>
          </a:p>
          <a:p>
            <a:pPr lvl="0"/>
            <a:r>
              <a:rPr lang="bs-Latn-BA" b="1" u="sng" dirty="0">
                <a:solidFill>
                  <a:schemeClr val="accent1">
                    <a:lumMod val="75000"/>
                  </a:schemeClr>
                </a:solidFill>
              </a:rPr>
              <a:t>Vodite računa da je tabelarni prikaz jasan i da osoba koja će raditi ocenjivanje vašeg projektnog priedloga ima sve neophodne informacije jasno prikazane u budžetu.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bs-Latn-B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bs-Latn-BA" sz="3600" dirty="0">
                <a:solidFill>
                  <a:schemeClr val="bg1"/>
                </a:solidFill>
              </a:rPr>
              <a:t>Bud</a:t>
            </a:r>
            <a:r>
              <a:rPr lang="en-GB" sz="3600" dirty="0">
                <a:solidFill>
                  <a:schemeClr val="bg1"/>
                </a:solidFill>
              </a:rPr>
              <a:t>ž</a:t>
            </a:r>
            <a:r>
              <a:rPr lang="bs-Latn-BA" sz="3600" dirty="0">
                <a:solidFill>
                  <a:schemeClr val="bg1"/>
                </a:solidFill>
              </a:rPr>
              <a:t>et – aktivnosti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A77129-0AB4-4150-847A-4FB972318E78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2E0B6B6-8FE3-4C6D-9AAE-FA81B73BE1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86A3532-C601-4D44-BEC8-59E8172BEDA9}"/>
              </a:ext>
            </a:extLst>
          </p:cNvPr>
          <p:cNvSpPr/>
          <p:nvPr/>
        </p:nvSpPr>
        <p:spPr>
          <a:xfrm>
            <a:off x="1255846" y="415955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</p:spTree>
    <p:extLst>
      <p:ext uri="{BB962C8B-B14F-4D97-AF65-F5344CB8AC3E}">
        <p14:creationId xmlns:p14="http://schemas.microsoft.com/office/powerpoint/2010/main" val="2181398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dirty="0"/>
              <a:t>Svaki donator definiše poziv za projekte i određuje koji su prihvatljivi troškovi </a:t>
            </a:r>
          </a:p>
          <a:p>
            <a:r>
              <a:rPr lang="bs-Latn-BA" dirty="0"/>
              <a:t>Samo prihvatljivi troškovi se mogu uračunati u projektni budžet po pozivu donatora </a:t>
            </a:r>
          </a:p>
          <a:p>
            <a:r>
              <a:rPr lang="bs-Latn-BA" dirty="0"/>
              <a:t>Neprihvaljivi troškovi su možda realni za </a:t>
            </a:r>
            <a:r>
              <a:rPr lang="en-GB" dirty="0" err="1"/>
              <a:t>sprovođenje</a:t>
            </a:r>
            <a:r>
              <a:rPr lang="bs-Latn-BA" dirty="0"/>
              <a:t> projekta, ali ih donator ne želi finansirati (npr. kupovina nekretnina, automobila i sl)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bs-Latn-B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bs-Latn-BA" sz="3600" dirty="0">
                <a:solidFill>
                  <a:schemeClr val="bg1"/>
                </a:solidFill>
              </a:rPr>
              <a:t>Važno je znati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3FE19B-3EA2-40C3-811E-C4DFF6C51D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24CF28D-A73D-4139-A7D7-9FCF50B11A7E}"/>
              </a:ext>
            </a:extLst>
          </p:cNvPr>
          <p:cNvSpPr/>
          <p:nvPr/>
        </p:nvSpPr>
        <p:spPr>
          <a:xfrm>
            <a:off x="1255846" y="415955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E2775E-3C65-4CCF-B8C6-E9164EFC87E3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02504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69225" y="2674938"/>
            <a:ext cx="6413487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bs-Latn-B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bs-Latn-BA" sz="3600" dirty="0">
                <a:solidFill>
                  <a:schemeClr val="bg1"/>
                </a:solidFill>
              </a:rPr>
              <a:t>      Prihvatljivi vs neprihvatljivi </a:t>
            </a:r>
            <a:br>
              <a:rPr lang="bs-Latn-BA" sz="3600" dirty="0">
                <a:solidFill>
                  <a:schemeClr val="bg1"/>
                </a:solidFill>
              </a:rPr>
            </a:br>
            <a:r>
              <a:rPr lang="bs-Latn-BA" sz="3600" dirty="0">
                <a:solidFill>
                  <a:schemeClr val="bg1"/>
                </a:solidFill>
              </a:rPr>
              <a:t>troškovi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CD9D452-AD9C-4555-8971-0409B0C46B64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4BB8B0-C511-4F9C-BA2A-8A585B0E15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2DFC9E-3AD8-4763-A3A7-734BE510EC65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94343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20700" lvl="0" indent="-520700" algn="just">
              <a:spcBef>
                <a:spcPts val="0"/>
              </a:spcBef>
              <a:tabLst>
                <a:tab pos="539750" algn="r"/>
              </a:tabLst>
              <a:defRPr/>
            </a:pPr>
            <a:r>
              <a:rPr lang="bs-Latn-BA" dirty="0"/>
              <a:t>Prihvatljivi troškovi su oni troškovi nastali od strane korisnika koji su u skladu sa kriterijumima donatora:</a:t>
            </a:r>
          </a:p>
          <a:p>
            <a:pPr marL="914400" lvl="1" indent="-346075" algn="just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9750" algn="r"/>
              </a:tabLst>
              <a:defRPr/>
            </a:pPr>
            <a:r>
              <a:rPr lang="bs-Latn-BA" sz="2500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Nastali </a:t>
            </a:r>
            <a:r>
              <a:rPr lang="bs-Latn-BA" sz="2500" u="sng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tokom</a:t>
            </a:r>
            <a:r>
              <a:rPr lang="bs-Latn-BA" sz="2500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en-GB" sz="2500" dirty="0" err="1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realizacija</a:t>
            </a:r>
            <a:r>
              <a:rPr lang="bs-Latn-BA" sz="2500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 projekta</a:t>
            </a:r>
            <a:r>
              <a:rPr lang="en-GB" sz="2500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en-SI" sz="2500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–</a:t>
            </a:r>
            <a:r>
              <a:rPr lang="en-GB" sz="2500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en-GB" sz="2500" dirty="0" err="1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osim</a:t>
            </a:r>
            <a:r>
              <a:rPr lang="en-GB" sz="2500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en-GB" sz="2500" dirty="0" err="1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tro</a:t>
            </a:r>
            <a:r>
              <a:rPr lang="sr-Latn-RS" sz="2500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ška prevoda projektnog predloga</a:t>
            </a:r>
            <a:r>
              <a:rPr lang="bs-Latn-BA" sz="2500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;</a:t>
            </a:r>
          </a:p>
          <a:p>
            <a:pPr marL="914400" lvl="1" indent="-346075" algn="just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9750" algn="r"/>
              </a:tabLst>
              <a:defRPr/>
            </a:pPr>
            <a:r>
              <a:rPr lang="bs-Latn-BA" sz="2500" u="sng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Navedeni</a:t>
            </a:r>
            <a:r>
              <a:rPr lang="bs-Latn-BA" sz="2500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 u predloženom budžetu projekta i </a:t>
            </a:r>
            <a:r>
              <a:rPr lang="bs-Latn-BA" sz="2500" u="sng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neophodni</a:t>
            </a:r>
            <a:r>
              <a:rPr lang="bs-Latn-BA" sz="2500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 za </a:t>
            </a:r>
            <a:r>
              <a:rPr lang="en-GB" sz="2500" dirty="0" err="1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realizaciju</a:t>
            </a:r>
            <a:r>
              <a:rPr lang="bs-Latn-BA" sz="2500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 projektnih aktivnosti</a:t>
            </a:r>
          </a:p>
          <a:p>
            <a:pPr marL="914400" lvl="1" indent="-346075" algn="just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9750" algn="r"/>
              </a:tabLst>
              <a:defRPr/>
            </a:pPr>
            <a:r>
              <a:rPr lang="pl-PL" sz="2500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Moraju biti </a:t>
            </a:r>
            <a:r>
              <a:rPr lang="pl-PL" sz="2500" u="sng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razumljivi i opravdani</a:t>
            </a:r>
          </a:p>
          <a:p>
            <a:pPr marL="914400" lvl="1" indent="-346075" algn="just"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539750" algn="r"/>
              </a:tabLst>
              <a:defRPr/>
            </a:pPr>
            <a:r>
              <a:rPr lang="pl-PL" sz="2500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Moguće ih je </a:t>
            </a:r>
            <a:r>
              <a:rPr lang="pl-PL" sz="2500" u="sng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identif</a:t>
            </a:r>
            <a:r>
              <a:rPr lang="en-GB" sz="2500" u="sng" dirty="0" err="1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ikovati</a:t>
            </a:r>
            <a:r>
              <a:rPr lang="pl-PL" sz="2500" u="sng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 i verifi</a:t>
            </a:r>
            <a:r>
              <a:rPr lang="en-GB" sz="2500" u="sng" dirty="0" err="1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kov</a:t>
            </a:r>
            <a:r>
              <a:rPr lang="pl-PL" sz="2500" u="sng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ati</a:t>
            </a:r>
            <a:r>
              <a:rPr lang="pl-PL" sz="2500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, tj. moraju biti zabe</a:t>
            </a:r>
            <a:r>
              <a:rPr lang="en-GB" sz="2500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le</a:t>
            </a:r>
            <a:r>
              <a:rPr lang="pl-PL" sz="2500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  <a:cs typeface="Arial" charset="0"/>
              </a:rPr>
              <a:t>ženi u računovodstvenim dokumentima</a:t>
            </a:r>
            <a:endParaRPr lang="en-US" sz="25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bs-Latn-B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bs-Latn-B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bs-Latn-BA" sz="3600" dirty="0">
                <a:solidFill>
                  <a:schemeClr val="bg1"/>
                </a:solidFill>
              </a:rPr>
              <a:t>Prihvatljivi troškovi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3B8005-D554-49F8-8008-9BF150EC371B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706EAE6-D508-4819-AD21-B2E5ED9A42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E11A1D5-C2AA-4EC0-9BC9-807C15162BBB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</p:spTree>
    <p:extLst>
      <p:ext uri="{BB962C8B-B14F-4D97-AF65-F5344CB8AC3E}">
        <p14:creationId xmlns:p14="http://schemas.microsoft.com/office/powerpoint/2010/main" val="1440888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5437"/>
            <a:ext cx="8075240" cy="4659851"/>
          </a:xfrm>
        </p:spPr>
        <p:txBody>
          <a:bodyPr>
            <a:normAutofit fontScale="62500" lnSpcReduction="20000"/>
          </a:bodyPr>
          <a:lstStyle/>
          <a:p>
            <a:pPr marL="0" lvl="0" indent="0">
              <a:buNone/>
              <a:defRPr/>
            </a:pPr>
            <a:r>
              <a:rPr lang="bs-Latn-BA" sz="2700" dirty="0">
                <a:solidFill>
                  <a:schemeClr val="accent1">
                    <a:lumMod val="75000"/>
                  </a:schemeClr>
                </a:solidFill>
              </a:rPr>
              <a:t>Neprihvatljive troškove donator ne priznaje i projekt može biti odbačen. U slučaju ovog poziva radi se o ovim troškovima:</a:t>
            </a:r>
          </a:p>
          <a:p>
            <a:pPr marL="0" lvl="0" indent="0">
              <a:buNone/>
              <a:defRPr/>
            </a:pPr>
            <a:endParaRPr lang="bs-Latn-BA" sz="2700" dirty="0">
              <a:solidFill>
                <a:schemeClr val="accent1">
                  <a:lumMod val="75000"/>
                </a:schemeClr>
              </a:solidFill>
            </a:endParaRP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bs-Latn-BA" sz="2600" dirty="0">
                <a:solidFill>
                  <a:schemeClr val="accent1">
                    <a:lumMod val="75000"/>
                  </a:schemeClr>
                </a:solidFill>
              </a:rPr>
              <a:t>Sponzorstva za pojedince za učestvovanje u radionicama, seminarima, konferencijama, kongresima, studijama i treninzima;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bs-Latn-BA" sz="2600" dirty="0">
                <a:solidFill>
                  <a:schemeClr val="accent1">
                    <a:lumMod val="75000"/>
                  </a:schemeClr>
                </a:solidFill>
              </a:rPr>
              <a:t>Povremene konferencije (osim ako su neophodne za uspješnu implementaciju projekta);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bs-Latn-BA" sz="2600" dirty="0">
                <a:solidFill>
                  <a:schemeClr val="accent1">
                    <a:lumMod val="75000"/>
                  </a:schemeClr>
                </a:solidFill>
              </a:rPr>
              <a:t>Kupovinu opreme</a:t>
            </a:r>
            <a:r>
              <a:rPr lang="en-SI" sz="2600" dirty="0">
                <a:solidFill>
                  <a:schemeClr val="accent1">
                    <a:lumMod val="75000"/>
                  </a:schemeClr>
                </a:solidFill>
              </a:rPr>
              <a:t> i r</a:t>
            </a:r>
            <a:r>
              <a:rPr lang="bs-Latn-BA" sz="2600" dirty="0">
                <a:solidFill>
                  <a:schemeClr val="accent1">
                    <a:lumMod val="75000"/>
                  </a:schemeClr>
                </a:solidFill>
              </a:rPr>
              <a:t>adovi rekonstrukcije ili rehabilitacije (osim ako je neophodna za uspješnu implementaciju projekta u maksimalnom iznosu do </a:t>
            </a:r>
            <a:r>
              <a:rPr lang="en-SI" sz="2600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bs-Latn-BA" sz="2600" dirty="0">
                <a:solidFill>
                  <a:schemeClr val="accent1">
                    <a:lumMod val="75000"/>
                  </a:schemeClr>
                </a:solidFill>
              </a:rPr>
              <a:t>0% vrednosti budžeta);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bs-Latn-BA" sz="2600" dirty="0">
                <a:solidFill>
                  <a:schemeClr val="accent1">
                    <a:lumMod val="75000"/>
                  </a:schemeClr>
                </a:solidFill>
              </a:rPr>
              <a:t>Finansiranje projekata koji su već u toku ili su završeni;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bs-Latn-BA" sz="2600" dirty="0">
                <a:solidFill>
                  <a:schemeClr val="accent1">
                    <a:lumMod val="75000"/>
                  </a:schemeClr>
                </a:solidFill>
              </a:rPr>
              <a:t>Projekti za ekskluzivnu dobrobit pojedinaca;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bs-Latn-BA" sz="2600" dirty="0">
                <a:solidFill>
                  <a:schemeClr val="accent1">
                    <a:lumMod val="75000"/>
                  </a:schemeClr>
                </a:solidFill>
              </a:rPr>
              <a:t>Projekti koji podržavaju političke partije;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bs-Latn-BA" sz="2600" dirty="0">
                <a:solidFill>
                  <a:schemeClr val="accent1">
                    <a:lumMod val="75000"/>
                  </a:schemeClr>
                </a:solidFill>
              </a:rPr>
              <a:t>Primarno finansiranje aplikanta ili njihovih partnera;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bs-Latn-BA" sz="2600" dirty="0">
                <a:solidFill>
                  <a:schemeClr val="accent1">
                    <a:lumMod val="75000"/>
                  </a:schemeClr>
                </a:solidFill>
              </a:rPr>
              <a:t>Dodeljivanje grantova trećoj strani;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bs-Latn-BA" sz="2600" dirty="0">
                <a:solidFill>
                  <a:schemeClr val="accent1">
                    <a:lumMod val="75000"/>
                  </a:schemeClr>
                </a:solidFill>
              </a:rPr>
              <a:t>Bankovne garancije, kazne, kamate, kursne razlike;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bs-Latn-BA" sz="2600" dirty="0">
                <a:solidFill>
                  <a:schemeClr val="accent1">
                    <a:lumMod val="75000"/>
                  </a:schemeClr>
                </a:solidFill>
              </a:rPr>
              <a:t>Troškovi revizije, evaluacije, sredstva rezerve, prevoda (osim prevoda za projektni predlog), angažovanje državnih službenika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r>
              <a:rPr lang="bs-Latn-BA" sz="2600" b="1" u="sng" dirty="0">
                <a:solidFill>
                  <a:schemeClr val="accent1">
                    <a:lumMod val="75000"/>
                  </a:schemeClr>
                </a:solidFill>
              </a:rPr>
              <a:t>Bilo koji trošak za koji nije navedena odgovarajuća aktivnost u projektu.</a:t>
            </a:r>
          </a:p>
          <a:p>
            <a:pPr lvl="1" indent="-342900">
              <a:buFont typeface="Arial" panose="020B0604020202020204" pitchFamily="34" charset="0"/>
              <a:buChar char="•"/>
              <a:defRPr/>
            </a:pPr>
            <a:endParaRPr lang="pl-PL" sz="23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bs-Latn-B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bs-Latn-B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bs-Latn-BA" sz="3600" dirty="0">
                <a:solidFill>
                  <a:schemeClr val="bg1"/>
                </a:solidFill>
              </a:rPr>
              <a:t>Neprihvatljivi troškovi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F206198-FC5A-4EF5-AE1A-57940BEFF397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FDE8F1-EBC1-43EE-B05E-A88A881ABB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1B017B-7B26-426B-9FDF-01D768D3B837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18410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15000"/>
              </a:lnSpc>
            </a:pPr>
            <a:r>
              <a:rPr lang="bs-Latn-BA" dirty="0">
                <a:solidFill>
                  <a:srgbClr val="003399"/>
                </a:solidFill>
                <a:latin typeface="Myriad Pro" panose="020B0503030403020204" pitchFamily="34" charset="0"/>
              </a:rPr>
              <a:t>Budžet</a:t>
            </a:r>
            <a:r>
              <a:rPr lang="en-US" dirty="0">
                <a:solidFill>
                  <a:srgbClr val="003399"/>
                </a:solidFill>
                <a:latin typeface="Myriad Pro" panose="020B0503030403020204" pitchFamily="34" charset="0"/>
              </a:rPr>
              <a:t> se </a:t>
            </a:r>
            <a:r>
              <a:rPr lang="bs-Latn-BA" dirty="0">
                <a:solidFill>
                  <a:srgbClr val="003399"/>
                </a:solidFill>
                <a:latin typeface="Myriad Pro" panose="020B0503030403020204" pitchFamily="34" charset="0"/>
              </a:rPr>
              <a:t>deli na 5 budžetskih kategorija:</a:t>
            </a:r>
          </a:p>
          <a:p>
            <a:pPr marL="0" indent="0" algn="just">
              <a:lnSpc>
                <a:spcPct val="115000"/>
              </a:lnSpc>
              <a:buNone/>
            </a:pPr>
            <a:endParaRPr lang="bs-Latn-BA" dirty="0">
              <a:solidFill>
                <a:srgbClr val="003399"/>
              </a:solidFill>
              <a:latin typeface="Myriad Pro" panose="020B0503030403020204" pitchFamily="34" charset="0"/>
            </a:endParaRPr>
          </a:p>
          <a:p>
            <a:pPr marL="293351" indent="-293351" algn="just">
              <a:lnSpc>
                <a:spcPct val="115000"/>
              </a:lnSpc>
              <a:buFont typeface="+mj-lt"/>
              <a:buAutoNum type="arabicPeriod"/>
            </a:pPr>
            <a:r>
              <a:rPr lang="bs-Latn-BA" b="1" dirty="0">
                <a:solidFill>
                  <a:srgbClr val="003399"/>
                </a:solidFill>
                <a:latin typeface="Myriad Pro" panose="020B0503030403020204" pitchFamily="34" charset="0"/>
              </a:rPr>
              <a:t>Ljudski resursi/osoblje</a:t>
            </a:r>
          </a:p>
          <a:p>
            <a:pPr marL="293351" indent="-293351" algn="just">
              <a:lnSpc>
                <a:spcPct val="115000"/>
              </a:lnSpc>
              <a:buFont typeface="+mj-lt"/>
              <a:buAutoNum type="arabicPeriod"/>
            </a:pPr>
            <a:r>
              <a:rPr lang="bs-Latn-BA" b="1" dirty="0">
                <a:solidFill>
                  <a:srgbClr val="003399"/>
                </a:solidFill>
                <a:latin typeface="Myriad Pro" panose="020B0503030403020204" pitchFamily="34" charset="0"/>
              </a:rPr>
              <a:t>Putovanje/prevoz                  </a:t>
            </a:r>
            <a:r>
              <a:rPr lang="en-US" b="1" u="sng" dirty="0">
                <a:solidFill>
                  <a:srgbClr val="003399"/>
                </a:solidFill>
                <a:latin typeface="Myriad Pro" panose="020B0503030403020204" pitchFamily="34" charset="0"/>
              </a:rPr>
              <a:t>A</a:t>
            </a:r>
            <a:r>
              <a:rPr lang="bs-Latn-BA" b="1" u="sng" dirty="0">
                <a:solidFill>
                  <a:srgbClr val="003399"/>
                </a:solidFill>
                <a:latin typeface="Myriad Pro" panose="020B0503030403020204" pitchFamily="34" charset="0"/>
              </a:rPr>
              <a:t>dministrativni troškovi </a:t>
            </a:r>
          </a:p>
          <a:p>
            <a:pPr marL="293351" indent="-293351" algn="just">
              <a:lnSpc>
                <a:spcPct val="115000"/>
              </a:lnSpc>
              <a:buFont typeface="+mj-lt"/>
              <a:buAutoNum type="arabicPeriod"/>
            </a:pPr>
            <a:r>
              <a:rPr lang="bs-Latn-BA" b="1" dirty="0">
                <a:solidFill>
                  <a:srgbClr val="003399"/>
                </a:solidFill>
                <a:latin typeface="Myriad Pro" panose="020B0503030403020204" pitchFamily="34" charset="0"/>
              </a:rPr>
              <a:t>Kancelarijski troškovi</a:t>
            </a:r>
          </a:p>
          <a:p>
            <a:pPr marL="293351" indent="-293351" algn="just">
              <a:lnSpc>
                <a:spcPct val="115000"/>
              </a:lnSpc>
              <a:buFont typeface="+mj-lt"/>
              <a:buAutoNum type="arabicPeriod"/>
            </a:pPr>
            <a:r>
              <a:rPr lang="bs-Latn-BA" dirty="0">
                <a:solidFill>
                  <a:srgbClr val="003399"/>
                </a:solidFill>
                <a:latin typeface="Myriad Pro" panose="020B0503030403020204" pitchFamily="34" charset="0"/>
              </a:rPr>
              <a:t>Projektni troškovi</a:t>
            </a:r>
          </a:p>
          <a:p>
            <a:pPr marL="293351" indent="-293351" algn="just">
              <a:lnSpc>
                <a:spcPct val="115000"/>
              </a:lnSpc>
              <a:buFont typeface="+mj-lt"/>
              <a:buAutoNum type="arabicPeriod"/>
            </a:pPr>
            <a:r>
              <a:rPr lang="bs-Latn-BA" dirty="0">
                <a:solidFill>
                  <a:srgbClr val="003399"/>
                </a:solidFill>
                <a:latin typeface="Myriad Pro" panose="020B0503030403020204" pitchFamily="34" charset="0"/>
              </a:rPr>
              <a:t>Promocija projektnih aktivnosti (vidljivost) 5-10%</a:t>
            </a:r>
          </a:p>
          <a:p>
            <a:pPr algn="just">
              <a:lnSpc>
                <a:spcPct val="115000"/>
              </a:lnSpc>
            </a:pPr>
            <a:r>
              <a:rPr lang="bs-Latn-BA" dirty="0">
                <a:solidFill>
                  <a:srgbClr val="003399"/>
                </a:solidFill>
                <a:latin typeface="Myriad Pro" panose="020B0503030403020204" pitchFamily="34" charset="0"/>
              </a:rPr>
              <a:t>Prve tri kategorije čine </a:t>
            </a:r>
            <a:r>
              <a:rPr lang="bs-Latn-BA" i="1" dirty="0">
                <a:solidFill>
                  <a:srgbClr val="003399"/>
                </a:solidFill>
                <a:latin typeface="Myriad Pro" panose="020B0503030403020204" pitchFamily="34" charset="0"/>
              </a:rPr>
              <a:t>administrativn</a:t>
            </a:r>
            <a:r>
              <a:rPr lang="en-US" i="1" dirty="0" err="1">
                <a:solidFill>
                  <a:srgbClr val="003399"/>
                </a:solidFill>
                <a:latin typeface="Myriad Pro" panose="020B0503030403020204" pitchFamily="34" charset="0"/>
              </a:rPr>
              <a:t>i</a:t>
            </a:r>
            <a:r>
              <a:rPr lang="bs-Latn-BA" i="1" dirty="0">
                <a:solidFill>
                  <a:srgbClr val="003399"/>
                </a:solidFill>
                <a:latin typeface="Myriad Pro" panose="020B0503030403020204" pitchFamily="34" charset="0"/>
              </a:rPr>
              <a:t> troškov</a:t>
            </a:r>
            <a:r>
              <a:rPr lang="en-US" i="1" dirty="0" err="1">
                <a:solidFill>
                  <a:srgbClr val="003399"/>
                </a:solidFill>
                <a:latin typeface="Myriad Pro" panose="020B0503030403020204" pitchFamily="34" charset="0"/>
              </a:rPr>
              <a:t>i</a:t>
            </a:r>
            <a:r>
              <a:rPr lang="bs-Latn-BA" dirty="0">
                <a:solidFill>
                  <a:srgbClr val="003399"/>
                </a:solidFill>
                <a:latin typeface="Myriad Pro" panose="020B0503030403020204" pitchFamily="34" charset="0"/>
              </a:rPr>
              <a:t> i oni </a:t>
            </a:r>
            <a:r>
              <a:rPr lang="bs-Latn-BA" i="1" u="sng" dirty="0">
                <a:solidFill>
                  <a:srgbClr val="003399"/>
                </a:solidFill>
                <a:latin typeface="Myriad Pro" panose="020B0503030403020204" pitchFamily="34" charset="0"/>
              </a:rPr>
              <a:t>ne sm</a:t>
            </a:r>
            <a:r>
              <a:rPr lang="en-US" i="1" u="sng" dirty="0" err="1">
                <a:solidFill>
                  <a:srgbClr val="003399"/>
                </a:solidFill>
                <a:latin typeface="Myriad Pro" panose="020B0503030403020204" pitchFamily="34" charset="0"/>
              </a:rPr>
              <a:t>ej</a:t>
            </a:r>
            <a:r>
              <a:rPr lang="bs-Latn-BA" i="1" u="sng" dirty="0">
                <a:solidFill>
                  <a:srgbClr val="003399"/>
                </a:solidFill>
                <a:latin typeface="Myriad Pro" panose="020B0503030403020204" pitchFamily="34" charset="0"/>
              </a:rPr>
              <a:t>u biti veći od 30% ukupnog budžeta.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5EF50C-A8F3-443D-9F48-D244B5C0D2EA}" type="slidenum">
              <a:rPr lang="bs-Latn-BA" smtClean="0"/>
              <a:t>9</a:t>
            </a:fld>
            <a:endParaRPr lang="bs-Latn-B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600" dirty="0"/>
              <a:t>Prikaz troškova</a:t>
            </a:r>
            <a:endParaRPr lang="en-US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3FDC2F-A66D-4744-A796-9613F231D413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88312" y="254923"/>
            <a:ext cx="739775" cy="145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0B93D3C-09D3-4347-BA00-529EA3067A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256"/>
            <a:ext cx="879345" cy="60047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6E3FF8F-EC9F-45A3-B16A-D4F9E522AAFA}"/>
              </a:ext>
            </a:extLst>
          </p:cNvPr>
          <p:cNvSpPr/>
          <p:nvPr/>
        </p:nvSpPr>
        <p:spPr>
          <a:xfrm>
            <a:off x="1252629" y="380256"/>
            <a:ext cx="1043166" cy="6004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Švedska</a:t>
            </a:r>
          </a:p>
          <a:p>
            <a:pPr algn="ctr"/>
            <a:r>
              <a:rPr lang="sr-Latn-RS" sz="2000" dirty="0"/>
              <a:t>Sverige</a:t>
            </a:r>
          </a:p>
        </p:txBody>
      </p:sp>
    </p:spTree>
    <p:extLst>
      <p:ext uri="{BB962C8B-B14F-4D97-AF65-F5344CB8AC3E}">
        <p14:creationId xmlns:p14="http://schemas.microsoft.com/office/powerpoint/2010/main" val="1939882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EB1E2934D53D4D85DF6BE603C4B131" ma:contentTypeVersion="8" ma:contentTypeDescription="Create a new document." ma:contentTypeScope="" ma:versionID="2958a674680b993e8fd0206abdb992aa">
  <xsd:schema xmlns:xsd="http://www.w3.org/2001/XMLSchema" xmlns:xs="http://www.w3.org/2001/XMLSchema" xmlns:p="http://schemas.microsoft.com/office/2006/metadata/properties" xmlns:ns2="318c4177-bac4-45b9-b2dd-334bd3d8c53f" xmlns:ns3="de777af5-75c5-4059-8842-b3ca2d118c77" targetNamespace="http://schemas.microsoft.com/office/2006/metadata/properties" ma:root="true" ma:fieldsID="86e5d11fc44f9d210f2042c96f017680" ns2:_="" ns3:_="">
    <xsd:import namespace="318c4177-bac4-45b9-b2dd-334bd3d8c53f"/>
    <xsd:import namespace="de777af5-75c5-4059-8842-b3ca2d118c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8c4177-bac4-45b9-b2dd-334bd3d8c5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4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777af5-75c5-4059-8842-b3ca2d118c7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DC95AB6-964D-4182-8FB9-D2EC9F6F176B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318c4177-bac4-45b9-b2dd-334bd3d8c53f"/>
    <ds:schemaRef ds:uri="de777af5-75c5-4059-8842-b3ca2d118c77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5B3D20A-6127-44B7-9C14-26A99F64EF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8c4177-bac4-45b9-b2dd-334bd3d8c53f"/>
    <ds:schemaRef ds:uri="de777af5-75c5-4059-8842-b3ca2d118c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815A12-0310-41B9-92ED-F6B3B8E7A80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5260</TotalTime>
  <Words>1906</Words>
  <Application>Microsoft Office PowerPoint</Application>
  <PresentationFormat>On-screen Show (4:3)</PresentationFormat>
  <Paragraphs>416</Paragraphs>
  <Slides>30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Cambria</vt:lpstr>
      <vt:lpstr>Candara</vt:lpstr>
      <vt:lpstr>Candara (Body)</vt:lpstr>
      <vt:lpstr>Myriad Pro</vt:lpstr>
      <vt:lpstr>Symbol</vt:lpstr>
      <vt:lpstr>Times New Roman</vt:lpstr>
      <vt:lpstr>Wingdings</vt:lpstr>
      <vt:lpstr>Wingdings 2</vt:lpstr>
      <vt:lpstr>Waveform</vt:lpstr>
      <vt:lpstr>PowerPoint Presentation</vt:lpstr>
      <vt:lpstr>PowerPoint Presentation</vt:lpstr>
      <vt:lpstr>Budžet projekta</vt:lpstr>
      <vt:lpstr>Budžet – aktivnosti </vt:lpstr>
      <vt:lpstr>Važno je znati</vt:lpstr>
      <vt:lpstr>      Prihvatljivi vs neprihvatljivi  troškovi</vt:lpstr>
      <vt:lpstr>Prihvatljivi troškovi </vt:lpstr>
      <vt:lpstr>Neprihvatljivi troškovi </vt:lpstr>
      <vt:lpstr>Prikaz troškova</vt:lpstr>
      <vt:lpstr>Format budžeta</vt:lpstr>
      <vt:lpstr> Način predstavljanja  troškova u budžetu</vt:lpstr>
      <vt:lpstr>Ljudski resursi </vt:lpstr>
      <vt:lpstr>Troškovi putovanja i  prevoza</vt:lpstr>
      <vt:lpstr>Kancelarijski troškovi </vt:lpstr>
      <vt:lpstr>Direktni projektni  troškovi </vt:lpstr>
      <vt:lpstr>Karakteristike dobrog  budžeta</vt:lpstr>
      <vt:lpstr>Važni koraci u  sastavljanju budžeta</vt:lpstr>
      <vt:lpstr>I na kraju...</vt:lpstr>
      <vt:lpstr>Vežba :  Izrada nacrta budžeta</vt:lpstr>
      <vt:lpstr>PowerPoint Presentation</vt:lpstr>
      <vt:lpstr>Obratite pažnju...</vt:lpstr>
      <vt:lpstr>Saveti i napomene</vt:lpstr>
      <vt:lpstr>Finansijsko izveštavanje</vt:lpstr>
      <vt:lpstr>Dobili ste grant? </vt:lpstr>
      <vt:lpstr> Tipovi troškova i  prateća dokumentacija </vt:lpstr>
      <vt:lpstr>Tipovi troškova i  prateća dokumentacija II </vt:lpstr>
      <vt:lpstr>Trajanje i vrednosti  OCD projekata</vt:lpstr>
      <vt:lpstr>Javni konkurs za OCD</vt:lpstr>
      <vt:lpstr>Srećno u procesu apliciranja!</vt:lpstr>
      <vt:lpstr>PowerPoint Presentation</vt:lpstr>
    </vt:vector>
  </TitlesOfParts>
  <Company>Udruzenje VESTA humanitarna organizacija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Jačanje lokalne demokratije/demokracije LOD IV   Upravljanje projektnim ciklusom</dc:title>
  <dc:creator>Vesta</dc:creator>
  <cp:lastModifiedBy>Ana</cp:lastModifiedBy>
  <cp:revision>310</cp:revision>
  <dcterms:created xsi:type="dcterms:W3CDTF">2014-12-10T19:19:32Z</dcterms:created>
  <dcterms:modified xsi:type="dcterms:W3CDTF">2020-04-01T05:49:12Z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0x010100F3EB1E2934D53D4D85DF6BE603C4B131</vt:lpwstr>
  </property>
</Properties>
</file>